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6"/>
  </p:notesMasterIdLst>
  <p:handoutMasterIdLst>
    <p:handoutMasterId r:id="rId17"/>
  </p:handoutMasterIdLst>
  <p:sldIdLst>
    <p:sldId id="260" r:id="rId2"/>
    <p:sldId id="261" r:id="rId3"/>
    <p:sldId id="262" r:id="rId4"/>
    <p:sldId id="264" r:id="rId5"/>
    <p:sldId id="265" r:id="rId6"/>
    <p:sldId id="259" r:id="rId7"/>
    <p:sldId id="268" r:id="rId8"/>
    <p:sldId id="272" r:id="rId9"/>
    <p:sldId id="273" r:id="rId10"/>
    <p:sldId id="274" r:id="rId11"/>
    <p:sldId id="275" r:id="rId12"/>
    <p:sldId id="278" r:id="rId13"/>
    <p:sldId id="287" r:id="rId14"/>
    <p:sldId id="286" r:id="rId15"/>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ie Devault"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648" y="5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commentAuthors" Target="commentAuthor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7-05-15T10:55:18.330"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81DAE7B-A72E-D44F-9BCE-36DE69A12A96}" type="datetimeFigureOut">
              <a:rPr lang="fr-FR" smtClean="0"/>
              <a:t>2017-05-15</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7556363-C0F2-6942-821A-EDFEE76544A1}" type="slidenum">
              <a:rPr lang="fr-FR" smtClean="0"/>
              <a:t>‹#›</a:t>
            </a:fld>
            <a:endParaRPr lang="fr-FR"/>
          </a:p>
        </p:txBody>
      </p:sp>
    </p:spTree>
    <p:extLst>
      <p:ext uri="{BB962C8B-B14F-4D97-AF65-F5344CB8AC3E}">
        <p14:creationId xmlns:p14="http://schemas.microsoft.com/office/powerpoint/2010/main" val="20910428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D6AB69-AE4A-1E4F-A267-B2B59A5184C7}" type="datetimeFigureOut">
              <a:rPr lang="fr-FR" smtClean="0"/>
              <a:t>2017-05-15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D9C735-A08B-574E-846F-88E047A81F3E}" type="slidenum">
              <a:rPr lang="fr-FR" smtClean="0"/>
              <a:t>‹#›</a:t>
            </a:fld>
            <a:endParaRPr lang="fr-FR"/>
          </a:p>
        </p:txBody>
      </p:sp>
    </p:spTree>
    <p:extLst>
      <p:ext uri="{BB962C8B-B14F-4D97-AF65-F5344CB8AC3E}">
        <p14:creationId xmlns:p14="http://schemas.microsoft.com/office/powerpoint/2010/main" val="300272075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fr-CA" smtClean="0"/>
              <a:t>Cliquez et modifiez le titre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smtClean="0"/>
              <a:t>Cliquez pour modifier le style des sous-titres du masque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A51B730-A492-C349-A040-62D7C1F7FB76}" type="datetime1">
              <a:rPr lang="fr-CA" smtClean="0"/>
              <a:t>2017-05-15</a:t>
            </a:fld>
            <a:endParaRPr lang="fr-F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r>
              <a:rPr lang="fr-FR" smtClean="0"/>
              <a:t>Annie Devault, UQO</a:t>
            </a:r>
            <a:endParaRPr lang="fr-F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A1ED0C9-3AA1-6E4E-BC3D-0C458ACBAFD0}" type="slidenum">
              <a:rPr lang="fr-FR" smtClean="0"/>
              <a:t>‹#›</a:t>
            </a:fld>
            <a:endParaRPr lang="fr-F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Cliquez et modifiez le titre</a:t>
            </a:r>
            <a:endParaRPr lang="en-US"/>
          </a:p>
        </p:txBody>
      </p:sp>
      <p:sp>
        <p:nvSpPr>
          <p:cNvPr id="3" name="Vertical Text Placeholder 2"/>
          <p:cNvSpPr>
            <a:spLocks noGrp="1"/>
          </p:cNvSpPr>
          <p:nvPr>
            <p:ph type="body" orient="vert" idx="1"/>
          </p:nvPr>
        </p:nvSpPr>
        <p:spPr/>
        <p:txBody>
          <a:bodyPr vert="eaVert"/>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a:p>
        </p:txBody>
      </p:sp>
      <p:sp>
        <p:nvSpPr>
          <p:cNvPr id="4" name="Date Placeholder 3"/>
          <p:cNvSpPr>
            <a:spLocks noGrp="1"/>
          </p:cNvSpPr>
          <p:nvPr>
            <p:ph type="dt" sz="half" idx="10"/>
          </p:nvPr>
        </p:nvSpPr>
        <p:spPr/>
        <p:txBody>
          <a:bodyPr/>
          <a:lstStyle/>
          <a:p>
            <a:fld id="{05772328-F2D3-EE49-85A9-A3C37B16AFB2}" type="datetime1">
              <a:rPr lang="fr-CA" smtClean="0"/>
              <a:t>2017-05-15</a:t>
            </a:fld>
            <a:endParaRPr lang="fr-FR"/>
          </a:p>
        </p:txBody>
      </p:sp>
      <p:sp>
        <p:nvSpPr>
          <p:cNvPr id="5" name="Footer Placeholder 4"/>
          <p:cNvSpPr>
            <a:spLocks noGrp="1"/>
          </p:cNvSpPr>
          <p:nvPr>
            <p:ph type="ftr" sz="quarter" idx="11"/>
          </p:nvPr>
        </p:nvSpPr>
        <p:spPr/>
        <p:txBody>
          <a:bodyPr/>
          <a:lstStyle/>
          <a:p>
            <a:r>
              <a:rPr lang="fr-FR" smtClean="0"/>
              <a:t>Annie Devault, UQO</a:t>
            </a:r>
            <a:endParaRPr lang="fr-FR"/>
          </a:p>
        </p:txBody>
      </p:sp>
      <p:sp>
        <p:nvSpPr>
          <p:cNvPr id="6" name="Slide Number Placeholder 5"/>
          <p:cNvSpPr>
            <a:spLocks noGrp="1"/>
          </p:cNvSpPr>
          <p:nvPr>
            <p:ph type="sldNum" sz="quarter" idx="12"/>
          </p:nvPr>
        </p:nvSpPr>
        <p:spPr/>
        <p:txBody>
          <a:bodyPr/>
          <a:lstStyle/>
          <a:p>
            <a:fld id="{AA1ED0C9-3AA1-6E4E-BC3D-0C458ACBAFD0}"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fr-CA" smtClean="0"/>
              <a:t>Cliquez et modifiez le titre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a:p>
        </p:txBody>
      </p:sp>
      <p:sp>
        <p:nvSpPr>
          <p:cNvPr id="4" name="Date Placeholder 3"/>
          <p:cNvSpPr>
            <a:spLocks noGrp="1"/>
          </p:cNvSpPr>
          <p:nvPr>
            <p:ph type="dt" sz="half" idx="10"/>
          </p:nvPr>
        </p:nvSpPr>
        <p:spPr/>
        <p:txBody>
          <a:bodyPr/>
          <a:lstStyle/>
          <a:p>
            <a:fld id="{59B280EF-7660-5B49-AF10-574F43AD3F91}" type="datetime1">
              <a:rPr lang="fr-CA" smtClean="0"/>
              <a:t>2017-05-15</a:t>
            </a:fld>
            <a:endParaRPr lang="fr-FR"/>
          </a:p>
        </p:txBody>
      </p:sp>
      <p:sp>
        <p:nvSpPr>
          <p:cNvPr id="5" name="Footer Placeholder 4"/>
          <p:cNvSpPr>
            <a:spLocks noGrp="1"/>
          </p:cNvSpPr>
          <p:nvPr>
            <p:ph type="ftr" sz="quarter" idx="11"/>
          </p:nvPr>
        </p:nvSpPr>
        <p:spPr/>
        <p:txBody>
          <a:bodyPr/>
          <a:lstStyle/>
          <a:p>
            <a:r>
              <a:rPr lang="fr-FR" smtClean="0"/>
              <a:t>Annie Devault, UQO</a:t>
            </a:r>
            <a:endParaRPr lang="fr-FR"/>
          </a:p>
        </p:txBody>
      </p:sp>
      <p:sp>
        <p:nvSpPr>
          <p:cNvPr id="6" name="Slide Number Placeholder 5"/>
          <p:cNvSpPr>
            <a:spLocks noGrp="1"/>
          </p:cNvSpPr>
          <p:nvPr>
            <p:ph type="sldNum" sz="quarter" idx="12"/>
          </p:nvPr>
        </p:nvSpPr>
        <p:spPr/>
        <p:txBody>
          <a:bodyPr/>
          <a:lstStyle/>
          <a:p>
            <a:fld id="{AA1ED0C9-3AA1-6E4E-BC3D-0C458ACBAFD0}"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Cliquez et modifiez le titre</a:t>
            </a:r>
            <a:endParaRPr lang="en-US"/>
          </a:p>
        </p:txBody>
      </p:sp>
      <p:sp>
        <p:nvSpPr>
          <p:cNvPr id="3" name="Content Placeholder 2"/>
          <p:cNvSpPr>
            <a:spLocks noGrp="1"/>
          </p:cNvSpPr>
          <p:nvPr>
            <p:ph idx="1"/>
          </p:nvPr>
        </p:nvSpPr>
        <p:spPr/>
        <p:txBody>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4" name="Date Placeholder 3"/>
          <p:cNvSpPr>
            <a:spLocks noGrp="1"/>
          </p:cNvSpPr>
          <p:nvPr>
            <p:ph type="dt" sz="half" idx="10"/>
          </p:nvPr>
        </p:nvSpPr>
        <p:spPr/>
        <p:txBody>
          <a:bodyPr/>
          <a:lstStyle/>
          <a:p>
            <a:fld id="{FADCD3EC-BE25-FE4F-8C4D-C46D94020458}" type="datetime1">
              <a:rPr lang="fr-CA" smtClean="0"/>
              <a:t>2017-05-15</a:t>
            </a:fld>
            <a:endParaRPr lang="fr-FR"/>
          </a:p>
        </p:txBody>
      </p:sp>
      <p:sp>
        <p:nvSpPr>
          <p:cNvPr id="5" name="Footer Placeholder 4"/>
          <p:cNvSpPr>
            <a:spLocks noGrp="1"/>
          </p:cNvSpPr>
          <p:nvPr>
            <p:ph type="ftr" sz="quarter" idx="11"/>
          </p:nvPr>
        </p:nvSpPr>
        <p:spPr/>
        <p:txBody>
          <a:bodyPr/>
          <a:lstStyle/>
          <a:p>
            <a:r>
              <a:rPr lang="fr-FR" smtClean="0"/>
              <a:t>Annie Devault, UQO</a:t>
            </a:r>
            <a:endParaRPr lang="fr-FR"/>
          </a:p>
        </p:txBody>
      </p:sp>
      <p:sp>
        <p:nvSpPr>
          <p:cNvPr id="6" name="Slide Number Placeholder 5"/>
          <p:cNvSpPr>
            <a:spLocks noGrp="1"/>
          </p:cNvSpPr>
          <p:nvPr>
            <p:ph type="sldNum" sz="quarter" idx="12"/>
          </p:nvPr>
        </p:nvSpPr>
        <p:spPr/>
        <p:txBody>
          <a:bodyPr/>
          <a:lstStyle/>
          <a:p>
            <a:fld id="{AA1ED0C9-3AA1-6E4E-BC3D-0C458ACBAFD0}"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fr-CA" smtClean="0"/>
              <a:t>Cliquez et modifiez le titre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smtClean="0"/>
              <a:t>Cliquez pour modifier les styles du texte du masque</a:t>
            </a:r>
          </a:p>
        </p:txBody>
      </p:sp>
      <p:sp>
        <p:nvSpPr>
          <p:cNvPr id="4" name="Date Placeholder 3"/>
          <p:cNvSpPr>
            <a:spLocks noGrp="1"/>
          </p:cNvSpPr>
          <p:nvPr>
            <p:ph type="dt" sz="half" idx="10"/>
          </p:nvPr>
        </p:nvSpPr>
        <p:spPr/>
        <p:txBody>
          <a:bodyPr/>
          <a:lstStyle/>
          <a:p>
            <a:fld id="{62283454-6ED9-EA4D-9B86-A12A993229FD}" type="datetime1">
              <a:rPr lang="fr-CA" smtClean="0"/>
              <a:t>2017-05-15</a:t>
            </a:fld>
            <a:endParaRPr lang="fr-FR"/>
          </a:p>
        </p:txBody>
      </p:sp>
      <p:sp>
        <p:nvSpPr>
          <p:cNvPr id="5" name="Footer Placeholder 4"/>
          <p:cNvSpPr>
            <a:spLocks noGrp="1"/>
          </p:cNvSpPr>
          <p:nvPr>
            <p:ph type="ftr" sz="quarter" idx="11"/>
          </p:nvPr>
        </p:nvSpPr>
        <p:spPr/>
        <p:txBody>
          <a:bodyPr/>
          <a:lstStyle/>
          <a:p>
            <a:r>
              <a:rPr lang="fr-FR" smtClean="0"/>
              <a:t>Annie Devault, UQO</a:t>
            </a:r>
            <a:endParaRPr lang="fr-FR"/>
          </a:p>
        </p:txBody>
      </p:sp>
      <p:sp>
        <p:nvSpPr>
          <p:cNvPr id="6" name="Slide Number Placeholder 5"/>
          <p:cNvSpPr>
            <a:spLocks noGrp="1"/>
          </p:cNvSpPr>
          <p:nvPr>
            <p:ph type="sldNum" sz="quarter" idx="12"/>
          </p:nvPr>
        </p:nvSpPr>
        <p:spPr/>
        <p:txBody>
          <a:bodyPr/>
          <a:lstStyle/>
          <a:p>
            <a:fld id="{AA1ED0C9-3AA1-6E4E-BC3D-0C458ACBAFD0}" type="slidenum">
              <a:rPr lang="fr-FR" smtClean="0"/>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Cliquez et modifiez le titre</a:t>
            </a:r>
            <a:endParaRPr lang="en-US"/>
          </a:p>
        </p:txBody>
      </p:sp>
      <p:sp>
        <p:nvSpPr>
          <p:cNvPr id="5" name="Date Placeholder 4"/>
          <p:cNvSpPr>
            <a:spLocks noGrp="1"/>
          </p:cNvSpPr>
          <p:nvPr>
            <p:ph type="dt" sz="half" idx="10"/>
          </p:nvPr>
        </p:nvSpPr>
        <p:spPr/>
        <p:txBody>
          <a:bodyPr/>
          <a:lstStyle/>
          <a:p>
            <a:fld id="{232453C9-76B7-BA41-88C1-7B74C944E13F}" type="datetime1">
              <a:rPr lang="fr-CA" smtClean="0"/>
              <a:t>2017-05-15</a:t>
            </a:fld>
            <a:endParaRPr lang="fr-FR"/>
          </a:p>
        </p:txBody>
      </p:sp>
      <p:sp>
        <p:nvSpPr>
          <p:cNvPr id="6" name="Footer Placeholder 5"/>
          <p:cNvSpPr>
            <a:spLocks noGrp="1"/>
          </p:cNvSpPr>
          <p:nvPr>
            <p:ph type="ftr" sz="quarter" idx="11"/>
          </p:nvPr>
        </p:nvSpPr>
        <p:spPr/>
        <p:txBody>
          <a:bodyPr/>
          <a:lstStyle/>
          <a:p>
            <a:r>
              <a:rPr lang="fr-FR" smtClean="0"/>
              <a:t>Annie Devault, UQO</a:t>
            </a:r>
            <a:endParaRPr lang="fr-FR"/>
          </a:p>
        </p:txBody>
      </p:sp>
      <p:sp>
        <p:nvSpPr>
          <p:cNvPr id="7" name="Slide Number Placeholder 6"/>
          <p:cNvSpPr>
            <a:spLocks noGrp="1"/>
          </p:cNvSpPr>
          <p:nvPr>
            <p:ph type="sldNum" sz="quarter" idx="12"/>
          </p:nvPr>
        </p:nvSpPr>
        <p:spPr/>
        <p:txBody>
          <a:bodyPr/>
          <a:lstStyle/>
          <a:p>
            <a:fld id="{AA1ED0C9-3AA1-6E4E-BC3D-0C458ACBAFD0}" type="slidenum">
              <a:rPr lang="fr-FR" smtClean="0"/>
              <a:t>‹#›</a:t>
            </a:fld>
            <a:endParaRPr lang="fr-FR"/>
          </a:p>
        </p:txBody>
      </p:sp>
      <p:sp>
        <p:nvSpPr>
          <p:cNvPr id="9" name="Content Placeholder 8"/>
          <p:cNvSpPr>
            <a:spLocks noGrp="1"/>
          </p:cNvSpPr>
          <p:nvPr>
            <p:ph sz="quarter" idx="13"/>
          </p:nvPr>
        </p:nvSpPr>
        <p:spPr>
          <a:xfrm>
            <a:off x="1042416" y="2313432"/>
            <a:ext cx="3419856" cy="3493008"/>
          </a:xfrm>
        </p:spPr>
        <p:txBody>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CA" smtClean="0"/>
              <a:t>Cliquez et modifiez le titre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Cliquez pour modifier les styles du texte du masque</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Cliquez pour modifier les styles du texte du masque</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7" name="Date Placeholder 6"/>
          <p:cNvSpPr>
            <a:spLocks noGrp="1"/>
          </p:cNvSpPr>
          <p:nvPr>
            <p:ph type="dt" sz="half" idx="10"/>
          </p:nvPr>
        </p:nvSpPr>
        <p:spPr/>
        <p:txBody>
          <a:bodyPr/>
          <a:lstStyle/>
          <a:p>
            <a:fld id="{04872180-0AD3-384B-889C-CCA7309EA6E5}" type="datetime1">
              <a:rPr lang="fr-CA" smtClean="0"/>
              <a:t>2017-05-15</a:t>
            </a:fld>
            <a:endParaRPr lang="fr-FR"/>
          </a:p>
        </p:txBody>
      </p:sp>
      <p:sp>
        <p:nvSpPr>
          <p:cNvPr id="8" name="Footer Placeholder 7"/>
          <p:cNvSpPr>
            <a:spLocks noGrp="1"/>
          </p:cNvSpPr>
          <p:nvPr>
            <p:ph type="ftr" sz="quarter" idx="11"/>
          </p:nvPr>
        </p:nvSpPr>
        <p:spPr/>
        <p:txBody>
          <a:bodyPr/>
          <a:lstStyle/>
          <a:p>
            <a:r>
              <a:rPr lang="fr-FR" smtClean="0"/>
              <a:t>Annie Devault, UQO</a:t>
            </a:r>
            <a:endParaRPr lang="fr-FR"/>
          </a:p>
        </p:txBody>
      </p:sp>
      <p:sp>
        <p:nvSpPr>
          <p:cNvPr id="9" name="Slide Number Placeholder 8"/>
          <p:cNvSpPr>
            <a:spLocks noGrp="1"/>
          </p:cNvSpPr>
          <p:nvPr>
            <p:ph type="sldNum" sz="quarter" idx="12"/>
          </p:nvPr>
        </p:nvSpPr>
        <p:spPr/>
        <p:txBody>
          <a:bodyPr/>
          <a:lstStyle/>
          <a:p>
            <a:fld id="{AA1ED0C9-3AA1-6E4E-BC3D-0C458ACBAFD0}"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Cliquez et modifiez le titre</a:t>
            </a:r>
            <a:endParaRPr lang="en-US"/>
          </a:p>
        </p:txBody>
      </p:sp>
      <p:sp>
        <p:nvSpPr>
          <p:cNvPr id="3" name="Date Placeholder 2"/>
          <p:cNvSpPr>
            <a:spLocks noGrp="1"/>
          </p:cNvSpPr>
          <p:nvPr>
            <p:ph type="dt" sz="half" idx="10"/>
          </p:nvPr>
        </p:nvSpPr>
        <p:spPr/>
        <p:txBody>
          <a:bodyPr/>
          <a:lstStyle/>
          <a:p>
            <a:fld id="{BA2975DB-81BD-B845-BC0A-DB392FDB60B0}" type="datetime1">
              <a:rPr lang="fr-CA" smtClean="0"/>
              <a:t>2017-05-15</a:t>
            </a:fld>
            <a:endParaRPr lang="fr-FR"/>
          </a:p>
        </p:txBody>
      </p:sp>
      <p:sp>
        <p:nvSpPr>
          <p:cNvPr id="4" name="Footer Placeholder 3"/>
          <p:cNvSpPr>
            <a:spLocks noGrp="1"/>
          </p:cNvSpPr>
          <p:nvPr>
            <p:ph type="ftr" sz="quarter" idx="11"/>
          </p:nvPr>
        </p:nvSpPr>
        <p:spPr/>
        <p:txBody>
          <a:bodyPr/>
          <a:lstStyle/>
          <a:p>
            <a:r>
              <a:rPr lang="fr-FR" smtClean="0"/>
              <a:t>Annie Devault, UQO</a:t>
            </a:r>
            <a:endParaRPr lang="fr-FR"/>
          </a:p>
        </p:txBody>
      </p:sp>
      <p:sp>
        <p:nvSpPr>
          <p:cNvPr id="5" name="Slide Number Placeholder 4"/>
          <p:cNvSpPr>
            <a:spLocks noGrp="1"/>
          </p:cNvSpPr>
          <p:nvPr>
            <p:ph type="sldNum" sz="quarter" idx="12"/>
          </p:nvPr>
        </p:nvSpPr>
        <p:spPr/>
        <p:txBody>
          <a:bodyPr/>
          <a:lstStyle/>
          <a:p>
            <a:fld id="{AA1ED0C9-3AA1-6E4E-BC3D-0C458ACBAFD0}"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083F2C-93FC-184A-87CD-26F127884246}" type="datetime1">
              <a:rPr lang="fr-CA" smtClean="0"/>
              <a:t>2017-05-15</a:t>
            </a:fld>
            <a:endParaRPr lang="fr-FR"/>
          </a:p>
        </p:txBody>
      </p:sp>
      <p:sp>
        <p:nvSpPr>
          <p:cNvPr id="3" name="Footer Placeholder 2"/>
          <p:cNvSpPr>
            <a:spLocks noGrp="1"/>
          </p:cNvSpPr>
          <p:nvPr>
            <p:ph type="ftr" sz="quarter" idx="11"/>
          </p:nvPr>
        </p:nvSpPr>
        <p:spPr/>
        <p:txBody>
          <a:bodyPr/>
          <a:lstStyle/>
          <a:p>
            <a:r>
              <a:rPr lang="fr-FR" smtClean="0"/>
              <a:t>Annie Devault, UQO</a:t>
            </a:r>
            <a:endParaRPr lang="fr-FR"/>
          </a:p>
        </p:txBody>
      </p:sp>
      <p:sp>
        <p:nvSpPr>
          <p:cNvPr id="4" name="Slide Number Placeholder 3"/>
          <p:cNvSpPr>
            <a:spLocks noGrp="1"/>
          </p:cNvSpPr>
          <p:nvPr>
            <p:ph type="sldNum" sz="quarter" idx="12"/>
          </p:nvPr>
        </p:nvSpPr>
        <p:spPr/>
        <p:txBody>
          <a:bodyPr/>
          <a:lstStyle/>
          <a:p>
            <a:fld id="{AA1ED0C9-3AA1-6E4E-BC3D-0C458ACBAFD0}"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635F58C-5138-C443-A6C2-5E5B020E48E6}" type="datetime1">
              <a:rPr lang="fr-CA" smtClean="0"/>
              <a:t>2017-05-15</a:t>
            </a:fld>
            <a:endParaRPr lang="fr-FR"/>
          </a:p>
        </p:txBody>
      </p:sp>
      <p:sp>
        <p:nvSpPr>
          <p:cNvPr id="7" name="Slide Number Placeholder 6"/>
          <p:cNvSpPr>
            <a:spLocks noGrp="1"/>
          </p:cNvSpPr>
          <p:nvPr>
            <p:ph type="sldNum" sz="quarter" idx="12"/>
          </p:nvPr>
        </p:nvSpPr>
        <p:spPr/>
        <p:txBody>
          <a:bodyPr/>
          <a:lstStyle/>
          <a:p>
            <a:fld id="{AA1ED0C9-3AA1-6E4E-BC3D-0C458ACBAFD0}" type="slidenum">
              <a:rPr lang="fr-FR" smtClean="0"/>
              <a:t>‹#›</a:t>
            </a:fld>
            <a:endParaRPr lang="fr-F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r>
              <a:rPr lang="fr-FR" smtClean="0"/>
              <a:t>Annie Devault, UQO</a:t>
            </a:r>
            <a:endParaRPr lang="fr-F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fr-CA" smtClean="0"/>
              <a:t>Cliquez et modifiez le titre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fr-CA" smtClean="0"/>
              <a:t>Cliquez et modifiez le titre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smtClean="0"/>
              <a:t>Faire glisser l'image vers l'espace réservé ou cliquer sur l'icône pour l'ajouter</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5" name="Date Placeholder 4"/>
          <p:cNvSpPr>
            <a:spLocks noGrp="1"/>
          </p:cNvSpPr>
          <p:nvPr>
            <p:ph type="dt" sz="half" idx="10"/>
          </p:nvPr>
        </p:nvSpPr>
        <p:spPr/>
        <p:txBody>
          <a:bodyPr/>
          <a:lstStyle/>
          <a:p>
            <a:fld id="{8546F3C1-0CF1-E641-9005-60751A89EBC8}" type="datetime1">
              <a:rPr lang="fr-CA" smtClean="0"/>
              <a:t>2017-05-15</a:t>
            </a:fld>
            <a:endParaRPr lang="fr-FR"/>
          </a:p>
        </p:txBody>
      </p:sp>
      <p:sp>
        <p:nvSpPr>
          <p:cNvPr id="6" name="Footer Placeholder 5"/>
          <p:cNvSpPr>
            <a:spLocks noGrp="1"/>
          </p:cNvSpPr>
          <p:nvPr>
            <p:ph type="ftr" sz="quarter" idx="11"/>
          </p:nvPr>
        </p:nvSpPr>
        <p:spPr>
          <a:xfrm>
            <a:off x="4641448" y="5724835"/>
            <a:ext cx="3493664" cy="365125"/>
          </a:xfrm>
        </p:spPr>
        <p:txBody>
          <a:bodyPr>
            <a:normAutofit/>
          </a:bodyPr>
          <a:lstStyle/>
          <a:p>
            <a:r>
              <a:rPr lang="fr-FR" smtClean="0"/>
              <a:t>Annie Devault, UQO</a:t>
            </a:r>
            <a:endParaRPr lang="fr-FR"/>
          </a:p>
        </p:txBody>
      </p:sp>
      <p:sp>
        <p:nvSpPr>
          <p:cNvPr id="7" name="Slide Number Placeholder 6"/>
          <p:cNvSpPr>
            <a:spLocks noGrp="1"/>
          </p:cNvSpPr>
          <p:nvPr>
            <p:ph type="sldNum" sz="quarter" idx="12"/>
          </p:nvPr>
        </p:nvSpPr>
        <p:spPr/>
        <p:txBody>
          <a:bodyPr/>
          <a:lstStyle/>
          <a:p>
            <a:fld id="{AA1ED0C9-3AA1-6E4E-BC3D-0C458ACBAFD0}" type="slidenum">
              <a:rPr lang="fr-FR" smtClean="0"/>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fr-CA" smtClean="0"/>
              <a:t>Cliquez et modifiez le titre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8B05E096-A5E7-BF44-89E3-EDB09F19C650}" type="datetime1">
              <a:rPr lang="fr-CA" smtClean="0"/>
              <a:t>2017-05-15</a:t>
            </a:fld>
            <a:endParaRPr lang="fr-F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r>
              <a:rPr lang="fr-FR" smtClean="0"/>
              <a:t>Annie Devault, UQO</a:t>
            </a:r>
            <a:endParaRPr lang="fr-F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A1ED0C9-3AA1-6E4E-BC3D-0C458ACBAFD0}" type="slidenum">
              <a:rPr lang="fr-FR" smtClean="0"/>
              <a:t>‹#›</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fr.wikipedia.org/wiki/International_Standard_Book_Number" TargetMode="External"/><Relationship Id="rId4" Type="http://schemas.openxmlformats.org/officeDocument/2006/relationships/hyperlink" Target="https://fr.wikipedia.org/wiki/Sp%C3%A9cial:Ouvrages_de_r%C3%A9f%C3%A9rence/0-67422-457-4" TargetMode="External"/><Relationship Id="rId5" Type="http://schemas.openxmlformats.org/officeDocument/2006/relationships/hyperlink" Target="http://link.springer.com/book/10.1007/978-1-4939-3506-2" TargetMode="External"/><Relationship Id="rId6" Type="http://schemas.openxmlformats.org/officeDocument/2006/relationships/hyperlink" Target="http://link.springer.com/article/10.1007/s10942-014-0179-2" TargetMode="External"/><Relationship Id="rId1" Type="http://schemas.openxmlformats.org/officeDocument/2006/relationships/slideLayout" Target="../slideLayouts/slideLayout2.xml"/><Relationship Id="rId2" Type="http://schemas.openxmlformats.org/officeDocument/2006/relationships/hyperlink" Target="https://fr.wikipedia.org/wiki/Harvard_University_Pres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Annie.devault@uqo.c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1027664"/>
            <a:ext cx="7024744" cy="955372"/>
          </a:xfrm>
        </p:spPr>
        <p:txBody>
          <a:bodyPr>
            <a:normAutofit/>
          </a:bodyPr>
          <a:lstStyle/>
          <a:p>
            <a:r>
              <a:rPr lang="fr-FR" sz="2400" b="1" dirty="0" smtClean="0"/>
              <a:t>Une proposition de séances de méditation pour des enfants issus de milieu défavorisé</a:t>
            </a:r>
            <a:endParaRPr lang="fr-FR" sz="2400" b="1" dirty="0"/>
          </a:p>
        </p:txBody>
      </p:sp>
      <p:sp>
        <p:nvSpPr>
          <p:cNvPr id="3" name="Espace réservé du contenu 2"/>
          <p:cNvSpPr>
            <a:spLocks noGrp="1"/>
          </p:cNvSpPr>
          <p:nvPr>
            <p:ph idx="1"/>
          </p:nvPr>
        </p:nvSpPr>
        <p:spPr>
          <a:xfrm>
            <a:off x="2213787" y="2135603"/>
            <a:ext cx="3854422" cy="3720493"/>
          </a:xfrm>
        </p:spPr>
        <p:txBody>
          <a:bodyPr/>
          <a:lstStyle/>
          <a:p>
            <a:pPr marL="1892808" lvl="8" indent="0" algn="ctr">
              <a:buNone/>
            </a:pPr>
            <a:endParaRPr lang="fr-FR" sz="2000" dirty="0" smtClean="0"/>
          </a:p>
          <a:p>
            <a:pPr marL="114300" indent="0" algn="ctr">
              <a:buNone/>
            </a:pPr>
            <a:r>
              <a:rPr lang="fr-FR" sz="3000" b="1" dirty="0" smtClean="0"/>
              <a:t>Annie Devault</a:t>
            </a:r>
          </a:p>
          <a:p>
            <a:pPr marL="114300" indent="0" algn="ctr">
              <a:buNone/>
            </a:pPr>
            <a:endParaRPr lang="fr-FR" sz="3000" b="1" dirty="0" smtClean="0"/>
          </a:p>
          <a:p>
            <a:pPr marL="411480" lvl="1" indent="0" algn="ctr">
              <a:buNone/>
            </a:pPr>
            <a:r>
              <a:rPr lang="fr-FR" sz="2400" dirty="0" smtClean="0"/>
              <a:t>Université du Québec en Outaouais</a:t>
            </a:r>
          </a:p>
          <a:p>
            <a:pPr marL="411480" lvl="1" indent="0" algn="ctr">
              <a:buNone/>
            </a:pPr>
            <a:r>
              <a:rPr lang="fr-FR" sz="2400" dirty="0" smtClean="0"/>
              <a:t>Canada</a:t>
            </a:r>
          </a:p>
          <a:p>
            <a:pPr marL="411480" lvl="1" indent="0" algn="ctr">
              <a:buNone/>
            </a:pPr>
            <a:endParaRPr lang="fr-FR" sz="2400" dirty="0"/>
          </a:p>
          <a:p>
            <a:pPr marL="411480" lvl="1" indent="0" algn="ctr">
              <a:buNone/>
            </a:pPr>
            <a:r>
              <a:rPr lang="fr-FR" sz="2400" dirty="0" smtClean="0"/>
              <a:t>Mai 2017</a:t>
            </a:r>
          </a:p>
          <a:p>
            <a:pPr marL="1892808" lvl="8" indent="0" algn="ctr">
              <a:buNone/>
            </a:pPr>
            <a:endParaRPr lang="fr-FR" dirty="0"/>
          </a:p>
        </p:txBody>
      </p:sp>
      <p:sp>
        <p:nvSpPr>
          <p:cNvPr id="6" name="Espace réservé du pied de page 5"/>
          <p:cNvSpPr>
            <a:spLocks noGrp="1"/>
          </p:cNvSpPr>
          <p:nvPr>
            <p:ph type="ftr" sz="quarter" idx="11"/>
          </p:nvPr>
        </p:nvSpPr>
        <p:spPr/>
        <p:txBody>
          <a:bodyPr/>
          <a:lstStyle/>
          <a:p>
            <a:r>
              <a:rPr lang="fr-FR" smtClean="0"/>
              <a:t>Annie Devault, UQO</a:t>
            </a:r>
            <a:endParaRPr lang="fr-FR"/>
          </a:p>
        </p:txBody>
      </p:sp>
    </p:spTree>
    <p:extLst>
      <p:ext uri="{BB962C8B-B14F-4D97-AF65-F5344CB8AC3E}">
        <p14:creationId xmlns:p14="http://schemas.microsoft.com/office/powerpoint/2010/main" val="312715627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1027664"/>
            <a:ext cx="7024744" cy="166136"/>
          </a:xfrm>
        </p:spPr>
        <p:txBody>
          <a:bodyPr>
            <a:normAutofit fontScale="90000"/>
          </a:bodyPr>
          <a:lstStyle/>
          <a:p>
            <a:pPr algn="ctr"/>
            <a:r>
              <a:rPr lang="fr-FR" sz="2400" b="1" dirty="0" smtClean="0"/>
              <a:t>Objectifs des ateliers du Docteur Zen</a:t>
            </a:r>
            <a:endParaRPr lang="fr-FR" sz="2400" b="1" dirty="0"/>
          </a:p>
        </p:txBody>
      </p:sp>
      <p:sp>
        <p:nvSpPr>
          <p:cNvPr id="3" name="Espace réservé du contenu 2"/>
          <p:cNvSpPr>
            <a:spLocks noGrp="1"/>
          </p:cNvSpPr>
          <p:nvPr>
            <p:ph idx="1"/>
          </p:nvPr>
        </p:nvSpPr>
        <p:spPr>
          <a:xfrm>
            <a:off x="635000" y="1193800"/>
            <a:ext cx="7185809" cy="4638829"/>
          </a:xfrm>
        </p:spPr>
        <p:txBody>
          <a:bodyPr>
            <a:normAutofit lnSpcReduction="10000"/>
          </a:bodyPr>
          <a:lstStyle/>
          <a:p>
            <a:pPr lvl="0"/>
            <a:endParaRPr lang="fr-CA" sz="2000" dirty="0" smtClean="0"/>
          </a:p>
          <a:p>
            <a:pPr lvl="0"/>
            <a:r>
              <a:rPr lang="fr-CA" sz="1800" dirty="0" smtClean="0"/>
              <a:t>Développer </a:t>
            </a:r>
            <a:r>
              <a:rPr lang="fr-CA" sz="1800" dirty="0"/>
              <a:t>sa capacité </a:t>
            </a:r>
            <a:endParaRPr lang="fr-CA" sz="1800" dirty="0" smtClean="0"/>
          </a:p>
          <a:p>
            <a:pPr marL="68580" lvl="0" indent="0">
              <a:buNone/>
            </a:pPr>
            <a:r>
              <a:rPr lang="fr-CA" sz="1800" dirty="0" smtClean="0"/>
              <a:t>d’attention </a:t>
            </a:r>
            <a:r>
              <a:rPr lang="fr-CA" sz="1800" dirty="0"/>
              <a:t>à sa respiration et </a:t>
            </a:r>
            <a:endParaRPr lang="fr-CA" sz="1800" dirty="0" smtClean="0"/>
          </a:p>
          <a:p>
            <a:pPr marL="68580" lvl="0" indent="0">
              <a:buNone/>
            </a:pPr>
            <a:r>
              <a:rPr lang="fr-CA" sz="1800" dirty="0" smtClean="0"/>
              <a:t>à </a:t>
            </a:r>
            <a:r>
              <a:rPr lang="fr-CA" sz="1800" dirty="0"/>
              <a:t>ses sensations </a:t>
            </a:r>
            <a:r>
              <a:rPr lang="fr-CA" sz="1800" dirty="0" smtClean="0"/>
              <a:t>corporelles</a:t>
            </a:r>
          </a:p>
          <a:p>
            <a:pPr marL="68580" lvl="0" indent="0">
              <a:buNone/>
            </a:pPr>
            <a:endParaRPr lang="fr-CA" sz="1800" dirty="0" smtClean="0"/>
          </a:p>
          <a:p>
            <a:r>
              <a:rPr lang="fr-CA" sz="1800" dirty="0"/>
              <a:t>Développer des moyens </a:t>
            </a:r>
            <a:endParaRPr lang="fr-CA" sz="1800" dirty="0" smtClean="0"/>
          </a:p>
          <a:p>
            <a:pPr marL="68580" indent="0">
              <a:buNone/>
            </a:pPr>
            <a:r>
              <a:rPr lang="fr-CA" sz="1800" dirty="0" smtClean="0"/>
              <a:t>personnels </a:t>
            </a:r>
            <a:r>
              <a:rPr lang="fr-CA" sz="1800" dirty="0"/>
              <a:t>de vivre des </a:t>
            </a:r>
            <a:endParaRPr lang="fr-CA" sz="1800" dirty="0" smtClean="0"/>
          </a:p>
          <a:p>
            <a:pPr marL="68580" indent="0">
              <a:buNone/>
            </a:pPr>
            <a:r>
              <a:rPr lang="fr-CA" sz="1800" dirty="0"/>
              <a:t>m</a:t>
            </a:r>
            <a:r>
              <a:rPr lang="fr-CA" sz="1800" dirty="0" smtClean="0"/>
              <a:t>oments de </a:t>
            </a:r>
            <a:r>
              <a:rPr lang="fr-CA" sz="1800" dirty="0"/>
              <a:t>calme </a:t>
            </a:r>
            <a:r>
              <a:rPr lang="fr-CA" sz="1800" dirty="0" smtClean="0"/>
              <a:t>intérieur</a:t>
            </a:r>
          </a:p>
          <a:p>
            <a:pPr marL="68580" indent="0">
              <a:buNone/>
            </a:pPr>
            <a:endParaRPr lang="fr-CA" sz="1800" dirty="0"/>
          </a:p>
          <a:p>
            <a:r>
              <a:rPr lang="fr-CA" sz="1800" dirty="0"/>
              <a:t>Développer sa capacité </a:t>
            </a:r>
            <a:endParaRPr lang="fr-CA" sz="1800" dirty="0" smtClean="0"/>
          </a:p>
          <a:p>
            <a:pPr marL="68580" indent="0">
              <a:buNone/>
            </a:pPr>
            <a:r>
              <a:rPr lang="fr-CA" sz="1800" dirty="0" smtClean="0"/>
              <a:t>d’attention </a:t>
            </a:r>
            <a:r>
              <a:rPr lang="fr-CA" sz="1800" dirty="0"/>
              <a:t>à ses émotions </a:t>
            </a:r>
            <a:r>
              <a:rPr lang="fr-CA" sz="1800" dirty="0" smtClean="0"/>
              <a:t>et </a:t>
            </a:r>
          </a:p>
          <a:p>
            <a:pPr marL="68580" indent="0">
              <a:buNone/>
            </a:pPr>
            <a:r>
              <a:rPr lang="fr-CA" sz="1800" dirty="0" smtClean="0"/>
              <a:t>apprendre l’autorégulation</a:t>
            </a:r>
          </a:p>
          <a:p>
            <a:pPr marL="68580" indent="0">
              <a:buNone/>
            </a:pPr>
            <a:endParaRPr lang="fr-CA" sz="1800" dirty="0"/>
          </a:p>
          <a:p>
            <a:r>
              <a:rPr lang="fr-CA" sz="1800" dirty="0"/>
              <a:t>Apprendre à identifier ses forces</a:t>
            </a:r>
          </a:p>
          <a:p>
            <a:pPr lvl="0"/>
            <a:endParaRPr lang="fr-CA" sz="2000" dirty="0" smtClean="0"/>
          </a:p>
          <a:p>
            <a:pPr marL="68580" lvl="0" indent="0">
              <a:buNone/>
            </a:pPr>
            <a:endParaRPr lang="fr-CA" sz="2000" dirty="0"/>
          </a:p>
          <a:p>
            <a:pPr marL="68580" lvl="0" indent="0">
              <a:buNone/>
            </a:pPr>
            <a:endParaRPr lang="fr-CA" sz="2000" dirty="0"/>
          </a:p>
          <a:p>
            <a:pPr marL="68580" indent="0">
              <a:buNone/>
            </a:pPr>
            <a:endParaRPr lang="fr-FR" sz="2000" dirty="0"/>
          </a:p>
        </p:txBody>
      </p:sp>
      <p:sp>
        <p:nvSpPr>
          <p:cNvPr id="4" name="ZoneTexte 3"/>
          <p:cNvSpPr txBox="1"/>
          <p:nvPr/>
        </p:nvSpPr>
        <p:spPr>
          <a:xfrm>
            <a:off x="1206499" y="5832629"/>
            <a:ext cx="6614309" cy="772403"/>
          </a:xfrm>
          <a:prstGeom prst="rect">
            <a:avLst/>
          </a:prstGeom>
          <a:noFill/>
        </p:spPr>
        <p:txBody>
          <a:bodyPr wrap="square" rtlCol="0">
            <a:spAutoFit/>
          </a:bodyPr>
          <a:lstStyle/>
          <a:p>
            <a:endParaRPr lang="fr-FR" dirty="0"/>
          </a:p>
        </p:txBody>
      </p:sp>
      <p:sp>
        <p:nvSpPr>
          <p:cNvPr id="5" name="Rectangle 4"/>
          <p:cNvSpPr/>
          <p:nvPr/>
        </p:nvSpPr>
        <p:spPr>
          <a:xfrm>
            <a:off x="635000" y="5832629"/>
            <a:ext cx="7937500" cy="646331"/>
          </a:xfrm>
          <a:prstGeom prst="rect">
            <a:avLst/>
          </a:prstGeom>
        </p:spPr>
        <p:txBody>
          <a:bodyPr wrap="square">
            <a:spAutoFit/>
          </a:bodyPr>
          <a:lstStyle/>
          <a:p>
            <a:r>
              <a:rPr lang="fr-CA" sz="1200" dirty="0" err="1"/>
              <a:t>Re</a:t>
            </a:r>
            <a:r>
              <a:rPr lang="fr-CA" sz="1200" dirty="0"/>
              <a:t>: Devault, A. &amp; Huard-Fleury, M.-C. (à paraître) Méditation chez les enfants : recension des écrits et récit de pratique. In </a:t>
            </a:r>
            <a:r>
              <a:rPr lang="fr-CA" sz="1200" b="1" dirty="0"/>
              <a:t>A. Devault &amp; G. </a:t>
            </a:r>
            <a:r>
              <a:rPr lang="fr-CA" sz="1200" b="1" dirty="0" err="1"/>
              <a:t>Pérodeau</a:t>
            </a:r>
            <a:r>
              <a:rPr lang="fr-CA" sz="1200" b="1" dirty="0"/>
              <a:t> (</a:t>
            </a:r>
            <a:r>
              <a:rPr lang="fr-CA" sz="1200" b="1" dirty="0" err="1"/>
              <a:t>Eds</a:t>
            </a:r>
            <a:r>
              <a:rPr lang="fr-CA" sz="1200" b="1" dirty="0"/>
              <a:t>.) Pleine conscience et intervention</a:t>
            </a:r>
            <a:r>
              <a:rPr lang="fr-CA" sz="1200" dirty="0"/>
              <a:t>. Québec: Presses de l'Université Laval.</a:t>
            </a:r>
          </a:p>
        </p:txBody>
      </p:sp>
      <p:sp>
        <p:nvSpPr>
          <p:cNvPr id="7" name="ZoneTexte 6"/>
          <p:cNvSpPr txBox="1"/>
          <p:nvPr/>
        </p:nvSpPr>
        <p:spPr>
          <a:xfrm>
            <a:off x="8229600" y="3263900"/>
            <a:ext cx="184666" cy="369332"/>
          </a:xfrm>
          <a:prstGeom prst="rect">
            <a:avLst/>
          </a:prstGeom>
          <a:noFill/>
        </p:spPr>
        <p:txBody>
          <a:bodyPr wrap="none" rtlCol="0">
            <a:spAutoFit/>
          </a:bodyPr>
          <a:lstStyle/>
          <a:p>
            <a:endParaRPr lang="fr-FR" dirty="0"/>
          </a:p>
        </p:txBody>
      </p:sp>
      <p:sp>
        <p:nvSpPr>
          <p:cNvPr id="8" name="Espace réservé du pied de page 7"/>
          <p:cNvSpPr>
            <a:spLocks noGrp="1"/>
          </p:cNvSpPr>
          <p:nvPr>
            <p:ph type="ftr" sz="quarter" idx="11"/>
          </p:nvPr>
        </p:nvSpPr>
        <p:spPr/>
        <p:txBody>
          <a:bodyPr/>
          <a:lstStyle/>
          <a:p>
            <a:r>
              <a:rPr lang="fr-FR" smtClean="0"/>
              <a:t>Annie Devault, UQO</a:t>
            </a:r>
            <a:endParaRPr lang="fr-FR"/>
          </a:p>
        </p:txBody>
      </p:sp>
    </p:spTree>
    <p:extLst>
      <p:ext uri="{BB962C8B-B14F-4D97-AF65-F5344CB8AC3E}">
        <p14:creationId xmlns:p14="http://schemas.microsoft.com/office/powerpoint/2010/main" val="250812252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723900"/>
            <a:ext cx="7024744" cy="482600"/>
          </a:xfrm>
        </p:spPr>
        <p:txBody>
          <a:bodyPr>
            <a:normAutofit/>
          </a:bodyPr>
          <a:lstStyle/>
          <a:p>
            <a:r>
              <a:rPr lang="fr-FR" sz="2400" b="1" dirty="0" smtClean="0"/>
              <a:t>Caractéristiques du programme</a:t>
            </a:r>
            <a:endParaRPr lang="fr-FR" sz="2400" b="1" dirty="0"/>
          </a:p>
        </p:txBody>
      </p:sp>
      <p:sp>
        <p:nvSpPr>
          <p:cNvPr id="3" name="Espace réservé du contenu 2"/>
          <p:cNvSpPr>
            <a:spLocks noGrp="1"/>
          </p:cNvSpPr>
          <p:nvPr>
            <p:ph idx="1"/>
          </p:nvPr>
        </p:nvSpPr>
        <p:spPr>
          <a:xfrm>
            <a:off x="2997200" y="1206500"/>
            <a:ext cx="5664201" cy="4384829"/>
          </a:xfrm>
        </p:spPr>
        <p:txBody>
          <a:bodyPr/>
          <a:lstStyle/>
          <a:p>
            <a:endParaRPr lang="fr-FR" dirty="0" smtClean="0"/>
          </a:p>
          <a:p>
            <a:r>
              <a:rPr lang="fr-FR" dirty="0" smtClean="0"/>
              <a:t>8 rencontres hebdomadaires (2hres)</a:t>
            </a:r>
          </a:p>
          <a:p>
            <a:r>
              <a:rPr lang="fr-FR" dirty="0" smtClean="0"/>
              <a:t>9 enfants (6 à 10 ans)</a:t>
            </a:r>
          </a:p>
          <a:p>
            <a:r>
              <a:rPr lang="fr-FR" dirty="0" smtClean="0"/>
              <a:t>Contexte défavorisé</a:t>
            </a:r>
          </a:p>
          <a:p>
            <a:r>
              <a:rPr lang="fr-FR" dirty="0" smtClean="0"/>
              <a:t>Difficultés d’apprentissage, d’attachement, TDAH, intimidation…</a:t>
            </a:r>
          </a:p>
          <a:p>
            <a:r>
              <a:rPr lang="fr-FR" dirty="0" smtClean="0"/>
              <a:t>Familles monoparentales, conflits parentaux</a:t>
            </a:r>
            <a:endParaRPr lang="fr-FR" dirty="0"/>
          </a:p>
        </p:txBody>
      </p:sp>
      <p:sp>
        <p:nvSpPr>
          <p:cNvPr id="6" name="Espace réservé du pied de page 5"/>
          <p:cNvSpPr>
            <a:spLocks noGrp="1"/>
          </p:cNvSpPr>
          <p:nvPr>
            <p:ph type="ftr" sz="quarter" idx="11"/>
          </p:nvPr>
        </p:nvSpPr>
        <p:spPr/>
        <p:txBody>
          <a:bodyPr/>
          <a:lstStyle/>
          <a:p>
            <a:r>
              <a:rPr lang="fr-FR" smtClean="0"/>
              <a:t>Annie Devault, UQO</a:t>
            </a:r>
            <a:endParaRPr lang="fr-FR"/>
          </a:p>
        </p:txBody>
      </p:sp>
    </p:spTree>
    <p:extLst>
      <p:ext uri="{BB962C8B-B14F-4D97-AF65-F5344CB8AC3E}">
        <p14:creationId xmlns:p14="http://schemas.microsoft.com/office/powerpoint/2010/main" val="122150389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1027664"/>
            <a:ext cx="7024744" cy="572536"/>
          </a:xfrm>
        </p:spPr>
        <p:txBody>
          <a:bodyPr>
            <a:normAutofit/>
          </a:bodyPr>
          <a:lstStyle/>
          <a:p>
            <a:r>
              <a:rPr lang="fr-FR" sz="2400" b="1" dirty="0" smtClean="0"/>
              <a:t>Observations et constats</a:t>
            </a:r>
            <a:endParaRPr lang="fr-FR" sz="2400" b="1" dirty="0"/>
          </a:p>
        </p:txBody>
      </p:sp>
      <p:sp>
        <p:nvSpPr>
          <p:cNvPr id="3" name="Espace réservé du contenu 2"/>
          <p:cNvSpPr>
            <a:spLocks noGrp="1"/>
          </p:cNvSpPr>
          <p:nvPr>
            <p:ph idx="1"/>
          </p:nvPr>
        </p:nvSpPr>
        <p:spPr>
          <a:xfrm>
            <a:off x="1043492" y="1701800"/>
            <a:ext cx="6777317" cy="4130829"/>
          </a:xfrm>
        </p:spPr>
        <p:txBody>
          <a:bodyPr/>
          <a:lstStyle/>
          <a:p>
            <a:r>
              <a:rPr lang="fr-FR" dirty="0" smtClean="0"/>
              <a:t>Petits groupes (n=3) parfois individuellement</a:t>
            </a:r>
          </a:p>
          <a:p>
            <a:r>
              <a:rPr lang="fr-FR" dirty="0" smtClean="0"/>
              <a:t>Soutien d’un autre adulte</a:t>
            </a:r>
          </a:p>
          <a:p>
            <a:r>
              <a:rPr lang="fr-FR" dirty="0" smtClean="0"/>
              <a:t>La méditation comme un choix</a:t>
            </a:r>
          </a:p>
          <a:p>
            <a:r>
              <a:rPr lang="fr-FR" dirty="0" smtClean="0"/>
              <a:t>Attention sur le corps</a:t>
            </a:r>
            <a:endParaRPr lang="fr-FR" dirty="0"/>
          </a:p>
        </p:txBody>
      </p:sp>
      <p:sp>
        <p:nvSpPr>
          <p:cNvPr id="6" name="Espace réservé du pied de page 5"/>
          <p:cNvSpPr>
            <a:spLocks noGrp="1"/>
          </p:cNvSpPr>
          <p:nvPr>
            <p:ph type="ftr" sz="quarter" idx="11"/>
          </p:nvPr>
        </p:nvSpPr>
        <p:spPr/>
        <p:txBody>
          <a:bodyPr/>
          <a:lstStyle/>
          <a:p>
            <a:r>
              <a:rPr lang="fr-FR" smtClean="0"/>
              <a:t>Annie Devault, UQO</a:t>
            </a:r>
            <a:endParaRPr lang="fr-FR"/>
          </a:p>
        </p:txBody>
      </p:sp>
    </p:spTree>
    <p:extLst>
      <p:ext uri="{BB962C8B-B14F-4D97-AF65-F5344CB8AC3E}">
        <p14:creationId xmlns:p14="http://schemas.microsoft.com/office/powerpoint/2010/main" val="180465324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1027664"/>
            <a:ext cx="7024744" cy="470936"/>
          </a:xfrm>
        </p:spPr>
        <p:txBody>
          <a:bodyPr>
            <a:normAutofit/>
          </a:bodyPr>
          <a:lstStyle/>
          <a:p>
            <a:r>
              <a:rPr lang="fr-FR" sz="2400" b="1" dirty="0" smtClean="0"/>
              <a:t>Liste de références</a:t>
            </a:r>
            <a:endParaRPr lang="fr-FR" sz="2400" b="1" dirty="0"/>
          </a:p>
        </p:txBody>
      </p:sp>
      <p:sp>
        <p:nvSpPr>
          <p:cNvPr id="3" name="Espace réservé du contenu 2"/>
          <p:cNvSpPr>
            <a:spLocks noGrp="1"/>
          </p:cNvSpPr>
          <p:nvPr>
            <p:ph idx="1"/>
          </p:nvPr>
        </p:nvSpPr>
        <p:spPr>
          <a:xfrm>
            <a:off x="1043492" y="1498600"/>
            <a:ext cx="6777317" cy="4334029"/>
          </a:xfrm>
        </p:spPr>
        <p:txBody>
          <a:bodyPr>
            <a:normAutofit fontScale="25000" lnSpcReduction="20000"/>
          </a:bodyPr>
          <a:lstStyle/>
          <a:p>
            <a:pPr marL="68580" indent="0">
              <a:buNone/>
            </a:pPr>
            <a:r>
              <a:rPr lang="fr-CA" sz="3600" dirty="0"/>
              <a:t> </a:t>
            </a:r>
          </a:p>
          <a:p>
            <a:r>
              <a:rPr lang="fr-CA" sz="4000" dirty="0"/>
              <a:t>Black, C. (2015). </a:t>
            </a:r>
            <a:r>
              <a:rPr lang="fr-CA" sz="4000" dirty="0" err="1"/>
              <a:t>Mindfulness</a:t>
            </a:r>
            <a:r>
              <a:rPr lang="fr-CA" sz="4000" dirty="0"/>
              <a:t> training for </a:t>
            </a:r>
            <a:r>
              <a:rPr lang="fr-CA" sz="4000" dirty="0" err="1"/>
              <a:t>children</a:t>
            </a:r>
            <a:r>
              <a:rPr lang="fr-CA" sz="4000" dirty="0"/>
              <a:t> and adolescents. In R. Ryan, J.D. </a:t>
            </a:r>
            <a:r>
              <a:rPr lang="fr-CA" sz="4000" dirty="0" err="1"/>
              <a:t>Creswell</a:t>
            </a:r>
            <a:r>
              <a:rPr lang="fr-CA" sz="4000" dirty="0"/>
              <a:t> &amp; K. Warren (</a:t>
            </a:r>
            <a:r>
              <a:rPr lang="fr-CA" sz="4000" dirty="0" err="1"/>
              <a:t>Eds</a:t>
            </a:r>
            <a:r>
              <a:rPr lang="fr-CA" sz="4000" dirty="0"/>
              <a:t>.) </a:t>
            </a:r>
            <a:r>
              <a:rPr lang="fr-CA" sz="4000" i="1" dirty="0" err="1"/>
              <a:t>Handbook</a:t>
            </a:r>
            <a:r>
              <a:rPr lang="fr-CA" sz="4000" i="1" dirty="0"/>
              <a:t> of </a:t>
            </a:r>
            <a:r>
              <a:rPr lang="fr-CA" sz="4000" i="1" dirty="0" err="1"/>
              <a:t>mindfulness</a:t>
            </a:r>
            <a:r>
              <a:rPr lang="fr-CA" sz="4000" i="1" dirty="0"/>
              <a:t>. </a:t>
            </a:r>
            <a:r>
              <a:rPr lang="fr-CA" sz="4000" i="1" dirty="0" err="1"/>
              <a:t>Theory</a:t>
            </a:r>
            <a:r>
              <a:rPr lang="fr-CA" sz="4000" i="1" dirty="0"/>
              <a:t>, </a:t>
            </a:r>
            <a:r>
              <a:rPr lang="fr-CA" sz="4000" i="1" dirty="0" err="1"/>
              <a:t>research</a:t>
            </a:r>
            <a:r>
              <a:rPr lang="fr-CA" sz="4000" i="1" dirty="0"/>
              <a:t> and practice</a:t>
            </a:r>
            <a:r>
              <a:rPr lang="fr-CA" sz="4000" dirty="0"/>
              <a:t>. New York: </a:t>
            </a:r>
            <a:r>
              <a:rPr lang="fr-CA" sz="4000" dirty="0" err="1"/>
              <a:t>Guilford</a:t>
            </a:r>
            <a:r>
              <a:rPr lang="fr-CA" sz="4000" dirty="0"/>
              <a:t>. </a:t>
            </a:r>
          </a:p>
          <a:p>
            <a:r>
              <a:rPr lang="fr-CA" sz="4000" dirty="0" err="1"/>
              <a:t>Bronfenbrenner</a:t>
            </a:r>
            <a:r>
              <a:rPr lang="fr-CA" sz="4000" dirty="0"/>
              <a:t>, U. (1979). </a:t>
            </a:r>
            <a:r>
              <a:rPr lang="fr-CA" sz="4000" i="1" dirty="0"/>
              <a:t>The </a:t>
            </a:r>
            <a:r>
              <a:rPr lang="fr-CA" sz="4000" i="1" dirty="0" err="1"/>
              <a:t>Ecology</a:t>
            </a:r>
            <a:r>
              <a:rPr lang="fr-CA" sz="4000" i="1" dirty="0"/>
              <a:t> of </a:t>
            </a:r>
            <a:r>
              <a:rPr lang="fr-CA" sz="4000" i="1" dirty="0" err="1"/>
              <a:t>Human</a:t>
            </a:r>
            <a:r>
              <a:rPr lang="fr-CA" sz="4000" i="1" dirty="0"/>
              <a:t> </a:t>
            </a:r>
            <a:r>
              <a:rPr lang="fr-CA" sz="4000" i="1" dirty="0" err="1"/>
              <a:t>Development</a:t>
            </a:r>
            <a:r>
              <a:rPr lang="fr-CA" sz="4000" i="1" dirty="0"/>
              <a:t>: </a:t>
            </a:r>
            <a:r>
              <a:rPr lang="fr-CA" sz="4000" i="1" dirty="0" err="1"/>
              <a:t>Experiments</a:t>
            </a:r>
            <a:r>
              <a:rPr lang="fr-CA" sz="4000" i="1" dirty="0"/>
              <a:t> by Nature and Design</a:t>
            </a:r>
            <a:r>
              <a:rPr lang="fr-CA" sz="4000" dirty="0"/>
              <a:t>. Cambridge, MA: </a:t>
            </a:r>
            <a:r>
              <a:rPr lang="fr-CA" sz="4000" dirty="0">
                <a:hlinkClick r:id="rId2" tooltip="Harvard University Press"/>
              </a:rPr>
              <a:t>Harvard University Press</a:t>
            </a:r>
            <a:r>
              <a:rPr lang="fr-CA" sz="4000" dirty="0"/>
              <a:t>. (</a:t>
            </a:r>
            <a:r>
              <a:rPr lang="fr-CA" sz="4000" dirty="0">
                <a:hlinkClick r:id="rId3" tooltip="International Standard Book Number"/>
              </a:rPr>
              <a:t>ISBN</a:t>
            </a:r>
            <a:r>
              <a:rPr lang="fr-CA" sz="4000" dirty="0"/>
              <a:t> </a:t>
            </a:r>
            <a:r>
              <a:rPr lang="fr-CA" sz="4000" dirty="0">
                <a:hlinkClick r:id="rId4" tooltip="Spécial:Ouvrages de référence/0-67422-457-4"/>
              </a:rPr>
              <a:t>0-67422-457-4</a:t>
            </a:r>
            <a:r>
              <a:rPr lang="fr-CA" sz="4000" dirty="0"/>
              <a:t>)</a:t>
            </a:r>
          </a:p>
          <a:p>
            <a:r>
              <a:rPr lang="fr-CA" sz="4000" dirty="0" err="1"/>
              <a:t>Bronfenbrenner</a:t>
            </a:r>
            <a:r>
              <a:rPr lang="fr-CA" sz="4000" dirty="0"/>
              <a:t>, U. (1986). </a:t>
            </a:r>
            <a:r>
              <a:rPr lang="fr-CA" sz="4000" i="1" dirty="0" err="1"/>
              <a:t>Ecology</a:t>
            </a:r>
            <a:r>
              <a:rPr lang="fr-CA" sz="4000" i="1" dirty="0"/>
              <a:t> of the </a:t>
            </a:r>
            <a:r>
              <a:rPr lang="fr-CA" sz="4000" i="1" dirty="0" err="1"/>
              <a:t>Family</a:t>
            </a:r>
            <a:r>
              <a:rPr lang="fr-CA" sz="4000" i="1" dirty="0"/>
              <a:t> as a </a:t>
            </a:r>
            <a:r>
              <a:rPr lang="fr-CA" sz="4000" i="1" dirty="0" err="1"/>
              <a:t>Context</a:t>
            </a:r>
            <a:r>
              <a:rPr lang="fr-CA" sz="4000" i="1" dirty="0"/>
              <a:t> for </a:t>
            </a:r>
            <a:r>
              <a:rPr lang="fr-CA" sz="4000" i="1" dirty="0" err="1"/>
              <a:t>Human</a:t>
            </a:r>
            <a:r>
              <a:rPr lang="fr-CA" sz="4000" i="1" dirty="0"/>
              <a:t> </a:t>
            </a:r>
            <a:r>
              <a:rPr lang="fr-CA" sz="4000" i="1" dirty="0" err="1"/>
              <a:t>Development</a:t>
            </a:r>
            <a:r>
              <a:rPr lang="fr-CA" sz="4000" i="1" dirty="0"/>
              <a:t>: </a:t>
            </a:r>
            <a:r>
              <a:rPr lang="fr-CA" sz="4000" i="1" dirty="0" err="1"/>
              <a:t>Research</a:t>
            </a:r>
            <a:r>
              <a:rPr lang="fr-CA" sz="4000" i="1" dirty="0"/>
              <a:t> Perspectives</a:t>
            </a:r>
            <a:r>
              <a:rPr lang="fr-CA" sz="4000" dirty="0"/>
              <a:t>. </a:t>
            </a:r>
            <a:r>
              <a:rPr lang="fr-CA" sz="4000" dirty="0" err="1"/>
              <a:t>Developmental</a:t>
            </a:r>
            <a:r>
              <a:rPr lang="fr-CA" sz="4000" dirty="0"/>
              <a:t> </a:t>
            </a:r>
            <a:r>
              <a:rPr lang="fr-CA" sz="4000" dirty="0" err="1"/>
              <a:t>Psychology</a:t>
            </a:r>
            <a:r>
              <a:rPr lang="fr-CA" sz="4000" dirty="0"/>
              <a:t>, 22(6), 723-742.</a:t>
            </a:r>
          </a:p>
          <a:p>
            <a:r>
              <a:rPr lang="fr-FR" sz="4000" dirty="0"/>
              <a:t>Centre de recherche de l’UNICEF (2016). </a:t>
            </a:r>
            <a:r>
              <a:rPr lang="fr-FR" sz="4000" i="1" dirty="0"/>
              <a:t>Équité entre les enfants : tableau de classement des inégalités de bien-être entre les enfants des pays riches, Bilan </a:t>
            </a:r>
            <a:r>
              <a:rPr lang="fr-FR" sz="4000" i="1" dirty="0" err="1"/>
              <a:t>Innocenti</a:t>
            </a:r>
            <a:r>
              <a:rPr lang="fr-FR" sz="4000" i="1" dirty="0"/>
              <a:t> 13</a:t>
            </a:r>
            <a:r>
              <a:rPr lang="fr-FR" sz="4000" dirty="0"/>
              <a:t>, Centre de recherche de l’UNICEF – </a:t>
            </a:r>
            <a:r>
              <a:rPr lang="fr-FR" sz="4000" dirty="0" err="1"/>
              <a:t>Innocenti</a:t>
            </a:r>
            <a:r>
              <a:rPr lang="fr-FR" sz="4000" dirty="0"/>
              <a:t>, Florence.</a:t>
            </a:r>
            <a:endParaRPr lang="fr-CA" sz="4000" dirty="0"/>
          </a:p>
          <a:p>
            <a:r>
              <a:rPr lang="en-CA" sz="4000" dirty="0" err="1"/>
              <a:t>Coholic</a:t>
            </a:r>
            <a:r>
              <a:rPr lang="en-CA" sz="4000" dirty="0"/>
              <a:t>, D., &amp; </a:t>
            </a:r>
            <a:r>
              <a:rPr lang="en-CA" sz="4000" dirty="0" err="1"/>
              <a:t>Eys</a:t>
            </a:r>
            <a:r>
              <a:rPr lang="en-CA" sz="4000" dirty="0"/>
              <a:t>, M. (2016). Benefits of an arts-based mindfulness group intervention for vulnerable children. </a:t>
            </a:r>
            <a:r>
              <a:rPr lang="fr-CA" sz="4000" i="1" dirty="0"/>
              <a:t>Child and Adolescent Social </a:t>
            </a:r>
            <a:r>
              <a:rPr lang="fr-CA" sz="4000" i="1" dirty="0" err="1"/>
              <a:t>Work</a:t>
            </a:r>
            <a:r>
              <a:rPr lang="fr-CA" sz="4000" i="1" dirty="0"/>
              <a:t> Journal, 33</a:t>
            </a:r>
            <a:r>
              <a:rPr lang="fr-CA" sz="4000" dirty="0"/>
              <a:t>(1), 1-13.</a:t>
            </a:r>
          </a:p>
          <a:p>
            <a:r>
              <a:rPr lang="fr-CA" sz="4000" dirty="0"/>
              <a:t>Devault, A. &amp; Huard-Fleury, M.-C. (à paraître) Méditation chez les enfants : recension des écrits et récit de pratique. In A. Devault &amp; G. </a:t>
            </a:r>
            <a:r>
              <a:rPr lang="fr-CA" sz="4000" dirty="0" err="1"/>
              <a:t>Pérodeau</a:t>
            </a:r>
            <a:r>
              <a:rPr lang="fr-CA" sz="4000" dirty="0"/>
              <a:t> (</a:t>
            </a:r>
            <a:r>
              <a:rPr lang="fr-CA" sz="4000" dirty="0" err="1"/>
              <a:t>Eds</a:t>
            </a:r>
            <a:r>
              <a:rPr lang="fr-CA" sz="4000" dirty="0"/>
              <a:t>.) </a:t>
            </a:r>
            <a:r>
              <a:rPr lang="fr-CA" sz="4000" i="1" dirty="0"/>
              <a:t>Pleine conscience et intervention. </a:t>
            </a:r>
            <a:r>
              <a:rPr lang="fr-CA" sz="4000" dirty="0"/>
              <a:t>Québec: Presses de l'Université Laval.</a:t>
            </a:r>
          </a:p>
          <a:p>
            <a:r>
              <a:rPr lang="en-CA" sz="4000" dirty="0" err="1"/>
              <a:t>Gosselin</a:t>
            </a:r>
            <a:r>
              <a:rPr lang="en-CA" sz="4000" dirty="0"/>
              <a:t>, M.-J., &amp;Turgeon, L. (2015).  </a:t>
            </a:r>
            <a:r>
              <a:rPr lang="fr-CA" sz="4000" dirty="0"/>
              <a:t>Prévention de l’anxiété en milieu scolaire : les interventions de pleine conscience. </a:t>
            </a:r>
            <a:r>
              <a:rPr lang="en-CA" sz="4000" i="1" dirty="0" err="1"/>
              <a:t>Éducation</a:t>
            </a:r>
            <a:r>
              <a:rPr lang="en-CA" sz="4000" i="1" dirty="0"/>
              <a:t> et </a:t>
            </a:r>
            <a:r>
              <a:rPr lang="en-CA" sz="4000" i="1" dirty="0" err="1"/>
              <a:t>francophonie</a:t>
            </a:r>
            <a:r>
              <a:rPr lang="en-CA" sz="4000" dirty="0"/>
              <a:t>, </a:t>
            </a:r>
            <a:r>
              <a:rPr lang="en-CA" sz="4000" i="1" dirty="0"/>
              <a:t>43</a:t>
            </a:r>
            <a:r>
              <a:rPr lang="en-CA" sz="4000" dirty="0"/>
              <a:t>(2), 50-65.</a:t>
            </a:r>
            <a:endParaRPr lang="fr-CA" sz="4000" dirty="0"/>
          </a:p>
          <a:p>
            <a:r>
              <a:rPr lang="fr-CA" sz="4000" dirty="0" err="1"/>
              <a:t>Kabat-Zinn</a:t>
            </a:r>
            <a:r>
              <a:rPr lang="fr-CA" sz="4000" dirty="0"/>
              <a:t>, J. (2009). </a:t>
            </a:r>
            <a:r>
              <a:rPr lang="fr-CA" sz="4000" i="1" dirty="0"/>
              <a:t>Au cœur de la tourmente, la pleine conscience. Le manuel complet de MBSR, ou réduction du stress basée sur le </a:t>
            </a:r>
            <a:r>
              <a:rPr lang="fr-CA" sz="4000" i="1" dirty="0" err="1"/>
              <a:t>mindfulness</a:t>
            </a:r>
            <a:r>
              <a:rPr lang="fr-CA" sz="4000" dirty="0"/>
              <a:t>. Belgique : Groupe De Boeck.</a:t>
            </a:r>
          </a:p>
          <a:p>
            <a:r>
              <a:rPr lang="fr-CA" sz="4000" dirty="0"/>
              <a:t>Kaiser </a:t>
            </a:r>
            <a:r>
              <a:rPr lang="fr-CA" sz="4000" dirty="0" err="1"/>
              <a:t>Greenland</a:t>
            </a:r>
            <a:r>
              <a:rPr lang="fr-CA" sz="4000" dirty="0"/>
              <a:t>, S. (2010). </a:t>
            </a:r>
            <a:r>
              <a:rPr lang="fr-CA" sz="4000" i="1" dirty="0"/>
              <a:t>En route vers la sérénité. La méditation, un art de vivre pour les enfants</a:t>
            </a:r>
            <a:r>
              <a:rPr lang="fr-CA" sz="4000" dirty="0"/>
              <a:t>. Montréal : Les Éditions Transcontinental.</a:t>
            </a:r>
          </a:p>
          <a:p>
            <a:r>
              <a:rPr lang="en-CA" sz="4000" dirty="0"/>
              <a:t>Lyons, K., &amp; </a:t>
            </a:r>
            <a:r>
              <a:rPr lang="en-CA" sz="4000" dirty="0" err="1"/>
              <a:t>DeLange</a:t>
            </a:r>
            <a:r>
              <a:rPr lang="en-CA" sz="4000" dirty="0"/>
              <a:t>, J. (2016). Mindfulness matters in the classroom: The effects of mindfulness training on brain development and </a:t>
            </a:r>
            <a:r>
              <a:rPr lang="en-CA" sz="4000" dirty="0" err="1"/>
              <a:t>behavior</a:t>
            </a:r>
            <a:r>
              <a:rPr lang="en-CA" sz="4000" dirty="0"/>
              <a:t> in children and adolescents.</a:t>
            </a:r>
            <a:r>
              <a:rPr lang="en-CA" sz="4000" b="1" dirty="0"/>
              <a:t> </a:t>
            </a:r>
            <a:r>
              <a:rPr lang="en-CA" sz="4000" i="1" dirty="0">
                <a:hlinkClick r:id="rId5"/>
              </a:rPr>
              <a:t>Handbook of Mindfulness in Education</a:t>
            </a:r>
            <a:r>
              <a:rPr lang="en-CA" sz="4000" i="1" dirty="0"/>
              <a:t>,</a:t>
            </a:r>
            <a:r>
              <a:rPr lang="en-CA" sz="4000" dirty="0"/>
              <a:t> 271-283.</a:t>
            </a:r>
            <a:endParaRPr lang="fr-CA" sz="4000" dirty="0"/>
          </a:p>
          <a:p>
            <a:r>
              <a:rPr lang="fr-FR" sz="4000" dirty="0"/>
              <a:t>Hansen, K. et Joshi, H. (2007). </a:t>
            </a:r>
            <a:r>
              <a:rPr lang="fr-FR" sz="4000" i="1" dirty="0" err="1"/>
              <a:t>Millennium</a:t>
            </a:r>
            <a:r>
              <a:rPr lang="fr-FR" sz="4000" i="1" dirty="0"/>
              <a:t> </a:t>
            </a:r>
            <a:r>
              <a:rPr lang="fr-FR" sz="4000" i="1" dirty="0" err="1"/>
              <a:t>Cohort</a:t>
            </a:r>
            <a:r>
              <a:rPr lang="fr-FR" sz="4000" i="1" dirty="0"/>
              <a:t> </a:t>
            </a:r>
            <a:r>
              <a:rPr lang="fr-FR" sz="4000" i="1" dirty="0" err="1"/>
              <a:t>Study</a:t>
            </a:r>
            <a:r>
              <a:rPr lang="fr-FR" sz="4000" i="1" dirty="0"/>
              <a:t> Second Survey: A </a:t>
            </a:r>
            <a:r>
              <a:rPr lang="fr-FR" sz="4000" i="1" dirty="0" err="1"/>
              <a:t>user’s</a:t>
            </a:r>
            <a:r>
              <a:rPr lang="fr-FR" sz="4000" i="1" dirty="0"/>
              <a:t> guide to initial </a:t>
            </a:r>
            <a:r>
              <a:rPr lang="fr-FR" sz="4000" i="1" dirty="0" err="1"/>
              <a:t>findings</a:t>
            </a:r>
            <a:r>
              <a:rPr lang="fr-FR" sz="4000" dirty="0"/>
              <a:t>. Centre for Longitudinal </a:t>
            </a:r>
            <a:r>
              <a:rPr lang="fr-FR" sz="4000" dirty="0" err="1"/>
              <a:t>Studies</a:t>
            </a:r>
            <a:r>
              <a:rPr lang="fr-FR" sz="4000" dirty="0"/>
              <a:t>, Londres.</a:t>
            </a:r>
            <a:endParaRPr lang="fr-CA" sz="4000" dirty="0"/>
          </a:p>
          <a:p>
            <a:r>
              <a:rPr lang="fr-CA" sz="4000" dirty="0"/>
              <a:t>Taylor, G., &amp; </a:t>
            </a:r>
            <a:r>
              <a:rPr lang="fr-CA" sz="4000" dirty="0" err="1"/>
              <a:t>Malboeuf</a:t>
            </a:r>
            <a:r>
              <a:rPr lang="fr-CA" sz="4000" dirty="0"/>
              <a:t>-Hurtubise, C. (2016). Présence attentive en milieu scolaire. État des connaissances et pistes de recherche, dans S. Grégoire, L. Lachance et L. Richer, (</a:t>
            </a:r>
            <a:r>
              <a:rPr lang="fr-CA" sz="4000" dirty="0" err="1"/>
              <a:t>Eds</a:t>
            </a:r>
            <a:r>
              <a:rPr lang="fr-CA" sz="4000" dirty="0"/>
              <a:t>)</a:t>
            </a:r>
            <a:r>
              <a:rPr lang="fr-CA" sz="4000" i="1" dirty="0"/>
              <a:t>. La présence attentive (</a:t>
            </a:r>
            <a:r>
              <a:rPr lang="fr-CA" sz="4000" i="1" dirty="0" err="1"/>
              <a:t>mindfulness</a:t>
            </a:r>
            <a:r>
              <a:rPr lang="fr-CA" sz="4000" i="1" dirty="0"/>
              <a:t>) : état des connaissances théoriques, empiriques &amp; pratiques</a:t>
            </a:r>
            <a:r>
              <a:rPr lang="fr-CA" sz="4000" dirty="0"/>
              <a:t>. </a:t>
            </a:r>
            <a:r>
              <a:rPr lang="en-CA" sz="4000" dirty="0"/>
              <a:t>Québec : PUQ.</a:t>
            </a:r>
            <a:endParaRPr lang="fr-CA" sz="4000" dirty="0"/>
          </a:p>
          <a:p>
            <a:r>
              <a:rPr lang="en-CA" sz="4000" dirty="0">
                <a:hlinkClick r:id="rId6"/>
              </a:rPr>
              <a:t>Zack, S.</a:t>
            </a:r>
            <a:r>
              <a:rPr lang="en-CA" sz="4000" b="1" dirty="0">
                <a:hlinkClick r:id="rId6"/>
              </a:rPr>
              <a:t>, </a:t>
            </a:r>
            <a:r>
              <a:rPr lang="en-CA" sz="4000" dirty="0">
                <a:hlinkClick r:id="rId6"/>
              </a:rPr>
              <a:t>Saekow, J., Kelly, M., &amp; Radke, A. (2014). Mindfulness based interventions for youth. </a:t>
            </a:r>
            <a:r>
              <a:rPr lang="en-CA" sz="4000" i="1" dirty="0">
                <a:hlinkClick r:id="rId6"/>
              </a:rPr>
              <a:t>Journal of Rational-Emotive &amp; Cognitive-Behavior Therapy</a:t>
            </a:r>
            <a:r>
              <a:rPr lang="en-CA" sz="4000" dirty="0">
                <a:hlinkClick r:id="rId6"/>
              </a:rPr>
              <a:t>, </a:t>
            </a:r>
            <a:r>
              <a:rPr lang="en-CA" sz="4000" i="1" dirty="0">
                <a:hlinkClick r:id="rId6"/>
              </a:rPr>
              <a:t>32</a:t>
            </a:r>
            <a:r>
              <a:rPr lang="en-CA" sz="4000" dirty="0">
                <a:hlinkClick r:id="rId6"/>
              </a:rPr>
              <a:t>(1), 44-56.</a:t>
            </a:r>
            <a:endParaRPr lang="fr-CA" sz="4000" dirty="0"/>
          </a:p>
          <a:p>
            <a:pPr marL="68580" indent="0">
              <a:buNone/>
            </a:pPr>
            <a:endParaRPr lang="fr-FR" sz="4000" dirty="0"/>
          </a:p>
        </p:txBody>
      </p:sp>
      <p:sp>
        <p:nvSpPr>
          <p:cNvPr id="5" name="Espace réservé du pied de page 4"/>
          <p:cNvSpPr>
            <a:spLocks noGrp="1"/>
          </p:cNvSpPr>
          <p:nvPr>
            <p:ph type="ftr" sz="quarter" idx="11"/>
          </p:nvPr>
        </p:nvSpPr>
        <p:spPr/>
        <p:txBody>
          <a:bodyPr/>
          <a:lstStyle/>
          <a:p>
            <a:r>
              <a:rPr lang="fr-FR" smtClean="0"/>
              <a:t>Annie Devault, UQO</a:t>
            </a:r>
            <a:endParaRPr lang="fr-FR"/>
          </a:p>
        </p:txBody>
      </p:sp>
    </p:spTree>
    <p:extLst>
      <p:ext uri="{BB962C8B-B14F-4D97-AF65-F5344CB8AC3E}">
        <p14:creationId xmlns:p14="http://schemas.microsoft.com/office/powerpoint/2010/main" val="416524591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68580" indent="0" algn="ctr">
              <a:buNone/>
            </a:pPr>
            <a:r>
              <a:rPr lang="fr-FR" b="1" dirty="0" smtClean="0"/>
              <a:t>Merci!</a:t>
            </a:r>
          </a:p>
          <a:p>
            <a:pPr algn="ctr"/>
            <a:endParaRPr lang="fr-FR" b="1" dirty="0"/>
          </a:p>
          <a:p>
            <a:pPr marL="68580" indent="0" algn="ctr">
              <a:buNone/>
            </a:pPr>
            <a:r>
              <a:rPr lang="fr-FR" b="1" dirty="0" smtClean="0">
                <a:hlinkClick r:id="rId2"/>
              </a:rPr>
              <a:t>Annie.devault@uqo.ca</a:t>
            </a:r>
            <a:endParaRPr lang="fr-FR" b="1" dirty="0" smtClean="0"/>
          </a:p>
          <a:p>
            <a:pPr marL="68580" indent="0" algn="ctr">
              <a:buNone/>
            </a:pPr>
            <a:endParaRPr lang="fr-FR" b="1" dirty="0"/>
          </a:p>
          <a:p>
            <a:pPr marL="68580" indent="0" algn="ctr">
              <a:buNone/>
            </a:pPr>
            <a:r>
              <a:rPr lang="fr-FR" b="1" dirty="0" smtClean="0"/>
              <a:t>(alias Docteure Zen!)</a:t>
            </a:r>
            <a:endParaRPr lang="fr-FR" b="1" dirty="0"/>
          </a:p>
        </p:txBody>
      </p:sp>
      <p:sp>
        <p:nvSpPr>
          <p:cNvPr id="5" name="Espace réservé du pied de page 4"/>
          <p:cNvSpPr>
            <a:spLocks noGrp="1"/>
          </p:cNvSpPr>
          <p:nvPr>
            <p:ph type="ftr" sz="quarter" idx="11"/>
          </p:nvPr>
        </p:nvSpPr>
        <p:spPr/>
        <p:txBody>
          <a:bodyPr/>
          <a:lstStyle/>
          <a:p>
            <a:r>
              <a:rPr lang="fr-FR" smtClean="0"/>
              <a:t>Annie Devault, UQO</a:t>
            </a:r>
            <a:endParaRPr lang="fr-FR"/>
          </a:p>
        </p:txBody>
      </p:sp>
    </p:spTree>
    <p:extLst>
      <p:ext uri="{BB962C8B-B14F-4D97-AF65-F5344CB8AC3E}">
        <p14:creationId xmlns:p14="http://schemas.microsoft.com/office/powerpoint/2010/main" val="118796602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849864"/>
            <a:ext cx="7024744" cy="651250"/>
          </a:xfrm>
        </p:spPr>
        <p:txBody>
          <a:bodyPr>
            <a:noAutofit/>
          </a:bodyPr>
          <a:lstStyle/>
          <a:p>
            <a:pPr algn="ctr"/>
            <a:r>
              <a:rPr lang="fr-FR" sz="2400" b="1" dirty="0" smtClean="0"/>
              <a:t/>
            </a:r>
            <a:br>
              <a:rPr lang="fr-FR" sz="2400" b="1" dirty="0" smtClean="0"/>
            </a:br>
            <a:r>
              <a:rPr lang="fr-FR" sz="2400" b="1" dirty="0"/>
              <a:t/>
            </a:r>
            <a:br>
              <a:rPr lang="fr-FR" sz="2400" b="1" dirty="0"/>
            </a:br>
            <a:r>
              <a:rPr lang="fr-FR" sz="2400" b="1" dirty="0" smtClean="0"/>
              <a:t/>
            </a:r>
            <a:br>
              <a:rPr lang="fr-FR" sz="2400" b="1" dirty="0" smtClean="0"/>
            </a:br>
            <a:r>
              <a:rPr lang="fr-FR" sz="2400" b="1" dirty="0"/>
              <a:t>Les ateliers du Docteur Zen</a:t>
            </a:r>
          </a:p>
        </p:txBody>
      </p:sp>
      <p:sp>
        <p:nvSpPr>
          <p:cNvPr id="6" name="ZoneTexte 5"/>
          <p:cNvSpPr txBox="1"/>
          <p:nvPr/>
        </p:nvSpPr>
        <p:spPr>
          <a:xfrm>
            <a:off x="2730500" y="1829517"/>
            <a:ext cx="3619500" cy="3416320"/>
          </a:xfrm>
          <a:prstGeom prst="rect">
            <a:avLst/>
          </a:prstGeom>
          <a:noFill/>
        </p:spPr>
        <p:txBody>
          <a:bodyPr wrap="square" rtlCol="0">
            <a:spAutoFit/>
          </a:bodyPr>
          <a:lstStyle/>
          <a:p>
            <a:pPr algn="ctr"/>
            <a:r>
              <a:rPr lang="fr-FR" b="1" dirty="0" smtClean="0"/>
              <a:t>En bref</a:t>
            </a:r>
          </a:p>
          <a:p>
            <a:pPr algn="ctr"/>
            <a:endParaRPr lang="fr-FR" dirty="0" smtClean="0"/>
          </a:p>
          <a:p>
            <a:r>
              <a:rPr lang="fr-FR" dirty="0" smtClean="0"/>
              <a:t>• Séances de méditation pour des enfants âgés de 6 à 9 ans</a:t>
            </a:r>
          </a:p>
          <a:p>
            <a:endParaRPr lang="fr-FR" dirty="0" smtClean="0"/>
          </a:p>
          <a:p>
            <a:r>
              <a:rPr lang="fr-FR" dirty="0" smtClean="0"/>
              <a:t>• 8 rencontres d’une durée de 2 heures chacune</a:t>
            </a:r>
          </a:p>
          <a:p>
            <a:endParaRPr lang="fr-FR" dirty="0"/>
          </a:p>
          <a:p>
            <a:r>
              <a:rPr lang="fr-FR" dirty="0" smtClean="0"/>
              <a:t>• Offertes à des enfants fréquentant un Centre de pédiatrie sociale</a:t>
            </a:r>
          </a:p>
          <a:p>
            <a:endParaRPr lang="fr-FR" dirty="0"/>
          </a:p>
        </p:txBody>
      </p:sp>
      <p:sp>
        <p:nvSpPr>
          <p:cNvPr id="7" name="ZoneTexte 6"/>
          <p:cNvSpPr txBox="1"/>
          <p:nvPr/>
        </p:nvSpPr>
        <p:spPr>
          <a:xfrm>
            <a:off x="1511300" y="5664200"/>
            <a:ext cx="6807200" cy="369332"/>
          </a:xfrm>
          <a:prstGeom prst="rect">
            <a:avLst/>
          </a:prstGeom>
          <a:noFill/>
        </p:spPr>
        <p:txBody>
          <a:bodyPr wrap="square" rtlCol="0">
            <a:spAutoFit/>
          </a:bodyPr>
          <a:lstStyle/>
          <a:p>
            <a:endParaRPr lang="fr-FR" dirty="0"/>
          </a:p>
        </p:txBody>
      </p:sp>
      <p:sp>
        <p:nvSpPr>
          <p:cNvPr id="8" name="Rectangle 7"/>
          <p:cNvSpPr/>
          <p:nvPr/>
        </p:nvSpPr>
        <p:spPr>
          <a:xfrm>
            <a:off x="755305" y="5217923"/>
            <a:ext cx="7563195" cy="954107"/>
          </a:xfrm>
          <a:prstGeom prst="rect">
            <a:avLst/>
          </a:prstGeom>
        </p:spPr>
        <p:txBody>
          <a:bodyPr wrap="square">
            <a:spAutoFit/>
          </a:bodyPr>
          <a:lstStyle/>
          <a:p>
            <a:r>
              <a:rPr lang="fr-CA" sz="1400" dirty="0"/>
              <a:t>Le mandat du centre est « d’accueillir les enfants vulnérables, souffrants, malades, victimes ou exclus de la communauté, dans le but de les aider à retrouver la santé et l’espoir et à développer leur plein potentiel dans le respect de la convention relative aux droits des enfants » (Rapport annuel 2013-2014 du CPSG). </a:t>
            </a:r>
          </a:p>
        </p:txBody>
      </p:sp>
      <p:sp>
        <p:nvSpPr>
          <p:cNvPr id="5" name="Espace réservé du pied de page 4"/>
          <p:cNvSpPr>
            <a:spLocks noGrp="1"/>
          </p:cNvSpPr>
          <p:nvPr>
            <p:ph type="ftr" sz="quarter" idx="11"/>
          </p:nvPr>
        </p:nvSpPr>
        <p:spPr/>
        <p:txBody>
          <a:bodyPr/>
          <a:lstStyle/>
          <a:p>
            <a:r>
              <a:rPr lang="fr-FR" smtClean="0"/>
              <a:t>Annie Devault, UQO</a:t>
            </a:r>
            <a:endParaRPr lang="fr-FR"/>
          </a:p>
        </p:txBody>
      </p:sp>
      <p:sp>
        <p:nvSpPr>
          <p:cNvPr id="3" name="Espace réservé du contenu 2"/>
          <p:cNvSpPr>
            <a:spLocks noGrp="1"/>
          </p:cNvSpPr>
          <p:nvPr>
            <p:ph idx="1"/>
          </p:nvPr>
        </p:nvSpPr>
        <p:spPr/>
        <p:txBody>
          <a:bodyPr/>
          <a:lstStyle/>
          <a:p>
            <a:endParaRPr lang="fr-FR" dirty="0"/>
          </a:p>
        </p:txBody>
      </p:sp>
    </p:spTree>
    <p:extLst>
      <p:ext uri="{BB962C8B-B14F-4D97-AF65-F5344CB8AC3E}">
        <p14:creationId xmlns:p14="http://schemas.microsoft.com/office/powerpoint/2010/main" val="268519320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685800"/>
            <a:ext cx="7024744" cy="825500"/>
          </a:xfrm>
        </p:spPr>
        <p:txBody>
          <a:bodyPr>
            <a:normAutofit/>
          </a:bodyPr>
          <a:lstStyle/>
          <a:p>
            <a:r>
              <a:rPr lang="fr-FR" sz="2400" b="1" dirty="0" smtClean="0"/>
              <a:t>Risques encourus par des enfants en contexte de vulnérabilité</a:t>
            </a:r>
            <a:endParaRPr lang="fr-FR" sz="2400" b="1" dirty="0"/>
          </a:p>
        </p:txBody>
      </p:sp>
      <p:sp>
        <p:nvSpPr>
          <p:cNvPr id="3" name="Espace réservé du contenu 2"/>
          <p:cNvSpPr>
            <a:spLocks noGrp="1"/>
          </p:cNvSpPr>
          <p:nvPr>
            <p:ph idx="1"/>
          </p:nvPr>
        </p:nvSpPr>
        <p:spPr>
          <a:xfrm>
            <a:off x="1043492" y="1511300"/>
            <a:ext cx="6777317" cy="4321329"/>
          </a:xfrm>
        </p:spPr>
        <p:txBody>
          <a:bodyPr>
            <a:normAutofit fontScale="92500" lnSpcReduction="10000"/>
          </a:bodyPr>
          <a:lstStyle/>
          <a:p>
            <a:endParaRPr lang="fr-FR" dirty="0" smtClean="0"/>
          </a:p>
          <a:p>
            <a:r>
              <a:rPr lang="fr-FR" b="1" dirty="0" smtClean="0"/>
              <a:t>Millenium </a:t>
            </a:r>
            <a:r>
              <a:rPr lang="fr-FR" b="1" dirty="0" err="1" smtClean="0"/>
              <a:t>Cohort</a:t>
            </a:r>
            <a:r>
              <a:rPr lang="fr-FR" b="1" dirty="0" smtClean="0"/>
              <a:t> </a:t>
            </a:r>
            <a:r>
              <a:rPr lang="fr-FR" b="1" dirty="0" err="1" smtClean="0"/>
              <a:t>Study</a:t>
            </a:r>
            <a:r>
              <a:rPr lang="fr-FR" dirty="0" smtClean="0"/>
              <a:t> (2000, Royaume Uni)</a:t>
            </a:r>
            <a:r>
              <a:rPr lang="fr-CA" dirty="0" smtClean="0"/>
              <a:t>: 19 000 enfants interrogés à 3, 5, 7 et 11 ans</a:t>
            </a:r>
          </a:p>
          <a:p>
            <a:pPr marL="68580" indent="0">
              <a:buNone/>
            </a:pPr>
            <a:endParaRPr lang="fr-CA" dirty="0" smtClean="0"/>
          </a:p>
          <a:p>
            <a:pPr lvl="1"/>
            <a:r>
              <a:rPr lang="fr-FR" dirty="0"/>
              <a:t>Dès l’âge de 3 ans, les enfants des milieux les plus favorisés ont tendance à obtenir de meilleurs résultats aux tests cognitifs</a:t>
            </a:r>
            <a:r>
              <a:rPr lang="fr-CA" dirty="0"/>
              <a:t> </a:t>
            </a:r>
            <a:endParaRPr lang="fr-CA" dirty="0" smtClean="0"/>
          </a:p>
          <a:p>
            <a:pPr lvl="1"/>
            <a:r>
              <a:rPr lang="fr-FR" dirty="0"/>
              <a:t>À l'âge de 5 ans, les enfants vivant dans des ménages pauvres ont près de 3 fois plus de risque </a:t>
            </a:r>
            <a:r>
              <a:rPr lang="fr-FR" dirty="0" smtClean="0"/>
              <a:t>d'avoir </a:t>
            </a:r>
            <a:r>
              <a:rPr lang="fr-FR" dirty="0"/>
              <a:t>des difficultés en termes de facultés cognitives </a:t>
            </a:r>
            <a:endParaRPr lang="fr-FR" dirty="0" smtClean="0"/>
          </a:p>
          <a:p>
            <a:pPr lvl="1"/>
            <a:r>
              <a:rPr lang="fr-FR" dirty="0" smtClean="0"/>
              <a:t>Nettement plus de risque de rester enfermés dans ces faibles performances</a:t>
            </a:r>
            <a:endParaRPr lang="fr-FR" dirty="0"/>
          </a:p>
        </p:txBody>
      </p:sp>
      <p:sp>
        <p:nvSpPr>
          <p:cNvPr id="5" name="Espace réservé du pied de page 4"/>
          <p:cNvSpPr>
            <a:spLocks noGrp="1"/>
          </p:cNvSpPr>
          <p:nvPr>
            <p:ph type="ftr" sz="quarter" idx="11"/>
          </p:nvPr>
        </p:nvSpPr>
        <p:spPr/>
        <p:txBody>
          <a:bodyPr/>
          <a:lstStyle/>
          <a:p>
            <a:r>
              <a:rPr lang="fr-FR" smtClean="0"/>
              <a:t>Annie Devault, UQO</a:t>
            </a:r>
            <a:endParaRPr lang="fr-FR"/>
          </a:p>
        </p:txBody>
      </p:sp>
    </p:spTree>
    <p:extLst>
      <p:ext uri="{BB962C8B-B14F-4D97-AF65-F5344CB8AC3E}">
        <p14:creationId xmlns:p14="http://schemas.microsoft.com/office/powerpoint/2010/main" val="236756135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685800"/>
            <a:ext cx="7024744" cy="825500"/>
          </a:xfrm>
        </p:spPr>
        <p:txBody>
          <a:bodyPr>
            <a:normAutofit/>
          </a:bodyPr>
          <a:lstStyle/>
          <a:p>
            <a:r>
              <a:rPr lang="fr-FR" sz="2400" b="1" dirty="0" smtClean="0"/>
              <a:t>Risques encourus par des enfants en contexte de vulnérabilité</a:t>
            </a:r>
            <a:endParaRPr lang="fr-FR" sz="2400" b="1" dirty="0"/>
          </a:p>
        </p:txBody>
      </p:sp>
      <p:sp>
        <p:nvSpPr>
          <p:cNvPr id="3" name="Espace réservé du contenu 2"/>
          <p:cNvSpPr>
            <a:spLocks noGrp="1"/>
          </p:cNvSpPr>
          <p:nvPr>
            <p:ph idx="1"/>
          </p:nvPr>
        </p:nvSpPr>
        <p:spPr>
          <a:xfrm>
            <a:off x="1043492" y="1511300"/>
            <a:ext cx="6777317" cy="4321329"/>
          </a:xfrm>
        </p:spPr>
        <p:txBody>
          <a:bodyPr>
            <a:normAutofit lnSpcReduction="10000"/>
          </a:bodyPr>
          <a:lstStyle/>
          <a:p>
            <a:endParaRPr lang="fr-CA" dirty="0" smtClean="0"/>
          </a:p>
          <a:p>
            <a:r>
              <a:rPr lang="fr-CA" dirty="0" smtClean="0"/>
              <a:t>Bilan </a:t>
            </a:r>
            <a:r>
              <a:rPr lang="fr-CA" dirty="0"/>
              <a:t>« </a:t>
            </a:r>
            <a:r>
              <a:rPr lang="fr-CA" b="1" dirty="0" err="1"/>
              <a:t>Innocenti</a:t>
            </a:r>
            <a:r>
              <a:rPr lang="fr-CA" b="1" dirty="0"/>
              <a:t> 13</a:t>
            </a:r>
            <a:r>
              <a:rPr lang="fr-CA" dirty="0"/>
              <a:t> » </a:t>
            </a:r>
            <a:r>
              <a:rPr lang="fr-CA" dirty="0" smtClean="0"/>
              <a:t>publié </a:t>
            </a:r>
            <a:r>
              <a:rPr lang="fr-CA" dirty="0"/>
              <a:t>par l'Unicef en </a:t>
            </a:r>
            <a:r>
              <a:rPr lang="fr-CA" dirty="0" smtClean="0"/>
              <a:t>2016: </a:t>
            </a:r>
            <a:r>
              <a:rPr lang="fr-FR" sz="1800" dirty="0"/>
              <a:t>une vue d’ensemble des inégalités de bien-être entre les enfants de 41 pays de l’Union européenne (UE) et de </a:t>
            </a:r>
            <a:r>
              <a:rPr lang="fr-FR" sz="1800" dirty="0" smtClean="0"/>
              <a:t>l’OCDE </a:t>
            </a:r>
            <a:r>
              <a:rPr lang="fr-FR" sz="1800" dirty="0"/>
              <a:t>sur le plan du revenu, de l'éducation, de la santé et de la satisfaction dans la vie.</a:t>
            </a:r>
            <a:r>
              <a:rPr lang="fr-CA" sz="1800" dirty="0"/>
              <a:t> </a:t>
            </a:r>
            <a:endParaRPr lang="fr-CA" sz="1800" dirty="0" smtClean="0"/>
          </a:p>
          <a:p>
            <a:endParaRPr lang="fr-CA" sz="1800" dirty="0" smtClean="0"/>
          </a:p>
          <a:p>
            <a:pPr algn="ctr"/>
            <a:r>
              <a:rPr lang="fr-FR" dirty="0"/>
              <a:t>"Jusqu'à quel point le statut socioéconomique de la famille d'un enfant prédit les résultats scolaires de ce dernier, son état de santé et son niveau de satisfaction dans la vie (gradient social</a:t>
            </a:r>
            <a:r>
              <a:rPr lang="fr-FR" dirty="0" smtClean="0"/>
              <a:t>)?"</a:t>
            </a:r>
            <a:endParaRPr lang="fr-CA" dirty="0"/>
          </a:p>
          <a:p>
            <a:endParaRPr lang="fr-CA" dirty="0"/>
          </a:p>
        </p:txBody>
      </p:sp>
      <p:sp>
        <p:nvSpPr>
          <p:cNvPr id="5" name="Espace réservé du pied de page 4"/>
          <p:cNvSpPr>
            <a:spLocks noGrp="1"/>
          </p:cNvSpPr>
          <p:nvPr>
            <p:ph type="ftr" sz="quarter" idx="11"/>
          </p:nvPr>
        </p:nvSpPr>
        <p:spPr/>
        <p:txBody>
          <a:bodyPr/>
          <a:lstStyle/>
          <a:p>
            <a:r>
              <a:rPr lang="fr-FR" smtClean="0"/>
              <a:t>Annie Devault, UQO</a:t>
            </a:r>
            <a:endParaRPr lang="fr-FR"/>
          </a:p>
        </p:txBody>
      </p:sp>
    </p:spTree>
    <p:extLst>
      <p:ext uri="{BB962C8B-B14F-4D97-AF65-F5344CB8AC3E}">
        <p14:creationId xmlns:p14="http://schemas.microsoft.com/office/powerpoint/2010/main" val="423106056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685800"/>
            <a:ext cx="7024744" cy="825500"/>
          </a:xfrm>
        </p:spPr>
        <p:txBody>
          <a:bodyPr>
            <a:normAutofit/>
          </a:bodyPr>
          <a:lstStyle/>
          <a:p>
            <a:r>
              <a:rPr lang="fr-FR" sz="2400" b="1" dirty="0" smtClean="0"/>
              <a:t>Risques encourus par des enfants en contexte de vulnérabilité</a:t>
            </a:r>
            <a:endParaRPr lang="fr-FR" sz="2400" b="1" dirty="0"/>
          </a:p>
        </p:txBody>
      </p:sp>
      <p:sp>
        <p:nvSpPr>
          <p:cNvPr id="3" name="Espace réservé du contenu 2"/>
          <p:cNvSpPr>
            <a:spLocks noGrp="1"/>
          </p:cNvSpPr>
          <p:nvPr>
            <p:ph idx="1"/>
          </p:nvPr>
        </p:nvSpPr>
        <p:spPr>
          <a:xfrm>
            <a:off x="1043492" y="1511300"/>
            <a:ext cx="6777317" cy="4321329"/>
          </a:xfrm>
        </p:spPr>
        <p:txBody>
          <a:bodyPr>
            <a:normAutofit/>
          </a:bodyPr>
          <a:lstStyle/>
          <a:p>
            <a:endParaRPr lang="fr-FR" dirty="0" smtClean="0"/>
          </a:p>
          <a:p>
            <a:r>
              <a:rPr lang="fr-FR" dirty="0" smtClean="0"/>
              <a:t>Dans </a:t>
            </a:r>
            <a:r>
              <a:rPr lang="fr-FR" dirty="0"/>
              <a:t>les 34 pays sous revue, les enfants des catégories de SES les plus basses ont plus de risque de se trouver </a:t>
            </a:r>
            <a:r>
              <a:rPr lang="fr-FR" dirty="0" smtClean="0"/>
              <a:t>au </a:t>
            </a:r>
            <a:r>
              <a:rPr lang="fr-FR" dirty="0"/>
              <a:t>bas de </a:t>
            </a:r>
            <a:r>
              <a:rPr lang="fr-FR" dirty="0" smtClean="0"/>
              <a:t>l'échelle au niveau de:</a:t>
            </a:r>
          </a:p>
          <a:p>
            <a:pPr marL="68580" indent="0">
              <a:buNone/>
            </a:pPr>
            <a:endParaRPr lang="fr-FR" dirty="0" smtClean="0"/>
          </a:p>
          <a:p>
            <a:pPr lvl="1"/>
            <a:r>
              <a:rPr lang="fr-FR" dirty="0" smtClean="0"/>
              <a:t>La satisfaction face à la vie</a:t>
            </a:r>
          </a:p>
          <a:p>
            <a:pPr lvl="1"/>
            <a:r>
              <a:rPr lang="fr-FR" dirty="0" smtClean="0"/>
              <a:t>Activités physiques</a:t>
            </a:r>
          </a:p>
          <a:p>
            <a:pPr lvl="1"/>
            <a:r>
              <a:rPr lang="fr-FR" dirty="0" smtClean="0"/>
              <a:t>Consommation de fruits et de légumes</a:t>
            </a:r>
          </a:p>
          <a:p>
            <a:pPr lvl="1"/>
            <a:r>
              <a:rPr lang="fr-FR" dirty="0" smtClean="0"/>
              <a:t>Difficultés scolaires</a:t>
            </a:r>
            <a:endParaRPr lang="fr-CA" dirty="0"/>
          </a:p>
        </p:txBody>
      </p:sp>
      <p:sp>
        <p:nvSpPr>
          <p:cNvPr id="5" name="Espace réservé du pied de page 4"/>
          <p:cNvSpPr>
            <a:spLocks noGrp="1"/>
          </p:cNvSpPr>
          <p:nvPr>
            <p:ph type="ftr" sz="quarter" idx="11"/>
          </p:nvPr>
        </p:nvSpPr>
        <p:spPr/>
        <p:txBody>
          <a:bodyPr/>
          <a:lstStyle/>
          <a:p>
            <a:r>
              <a:rPr lang="fr-FR" smtClean="0"/>
              <a:t>Annie Devault, UQO</a:t>
            </a:r>
            <a:endParaRPr lang="fr-FR"/>
          </a:p>
        </p:txBody>
      </p:sp>
    </p:spTree>
    <p:extLst>
      <p:ext uri="{BB962C8B-B14F-4D97-AF65-F5344CB8AC3E}">
        <p14:creationId xmlns:p14="http://schemas.microsoft.com/office/powerpoint/2010/main" val="407007719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33600" y="1027664"/>
            <a:ext cx="5934634" cy="813836"/>
          </a:xfrm>
        </p:spPr>
        <p:txBody>
          <a:bodyPr>
            <a:normAutofit/>
          </a:bodyPr>
          <a:lstStyle/>
          <a:p>
            <a:r>
              <a:rPr lang="fr-FR" sz="2400" b="1" dirty="0" smtClean="0"/>
              <a:t>Définition de la pleine conscience</a:t>
            </a:r>
            <a:endParaRPr lang="fr-FR" sz="2400" b="1" dirty="0"/>
          </a:p>
        </p:txBody>
      </p:sp>
      <p:sp>
        <p:nvSpPr>
          <p:cNvPr id="5" name="ZoneTexte 4"/>
          <p:cNvSpPr txBox="1"/>
          <p:nvPr/>
        </p:nvSpPr>
        <p:spPr>
          <a:xfrm>
            <a:off x="2336800" y="2400300"/>
            <a:ext cx="5410200" cy="2908300"/>
          </a:xfrm>
          <a:prstGeom prst="rect">
            <a:avLst/>
          </a:prstGeom>
          <a:noFill/>
        </p:spPr>
        <p:txBody>
          <a:bodyPr wrap="square" rtlCol="0">
            <a:spAutoFit/>
          </a:bodyPr>
          <a:lstStyle/>
          <a:p>
            <a:endParaRPr lang="fr-FR" dirty="0"/>
          </a:p>
        </p:txBody>
      </p:sp>
      <p:sp>
        <p:nvSpPr>
          <p:cNvPr id="6" name="Rectangle 5"/>
          <p:cNvSpPr/>
          <p:nvPr/>
        </p:nvSpPr>
        <p:spPr>
          <a:xfrm>
            <a:off x="2743200" y="2285137"/>
            <a:ext cx="4572000" cy="1754327"/>
          </a:xfrm>
          <a:prstGeom prst="rect">
            <a:avLst/>
          </a:prstGeom>
        </p:spPr>
        <p:txBody>
          <a:bodyPr>
            <a:spAutoFit/>
          </a:bodyPr>
          <a:lstStyle/>
          <a:p>
            <a:r>
              <a:rPr lang="fr-CA" dirty="0"/>
              <a:t>« </a:t>
            </a:r>
            <a:r>
              <a:rPr lang="fr-CA" dirty="0" smtClean="0"/>
              <a:t>Un </a:t>
            </a:r>
            <a:r>
              <a:rPr lang="fr-CA" dirty="0"/>
              <a:t>état de conscience qui résulte du fait de porter </a:t>
            </a:r>
            <a:r>
              <a:rPr lang="fr-CA" dirty="0" smtClean="0"/>
              <a:t>son attention</a:t>
            </a:r>
            <a:r>
              <a:rPr lang="fr-CA" dirty="0"/>
              <a:t>, intentionnellement, au moment présent, sans juger, sur l’expérience qui se déploie moment après moment »</a:t>
            </a:r>
            <a:r>
              <a:rPr lang="fr-CA" dirty="0" smtClean="0">
                <a:effectLst/>
              </a:rPr>
              <a:t> </a:t>
            </a:r>
            <a:r>
              <a:rPr lang="fr-CA" dirty="0" err="1" smtClean="0">
                <a:effectLst/>
              </a:rPr>
              <a:t>Kabat-Zinn</a:t>
            </a:r>
            <a:r>
              <a:rPr lang="fr-CA" dirty="0" smtClean="0">
                <a:effectLst/>
              </a:rPr>
              <a:t> (2009, p.4)</a:t>
            </a:r>
          </a:p>
        </p:txBody>
      </p:sp>
      <p:sp>
        <p:nvSpPr>
          <p:cNvPr id="7" name="ZoneTexte 6"/>
          <p:cNvSpPr txBox="1"/>
          <p:nvPr/>
        </p:nvSpPr>
        <p:spPr>
          <a:xfrm>
            <a:off x="1206500" y="4737100"/>
            <a:ext cx="6629400" cy="369332"/>
          </a:xfrm>
          <a:prstGeom prst="rect">
            <a:avLst/>
          </a:prstGeom>
          <a:noFill/>
        </p:spPr>
        <p:txBody>
          <a:bodyPr wrap="square" rtlCol="0">
            <a:spAutoFit/>
          </a:bodyPr>
          <a:lstStyle/>
          <a:p>
            <a:endParaRPr lang="fr-FR" dirty="0"/>
          </a:p>
        </p:txBody>
      </p:sp>
      <p:sp>
        <p:nvSpPr>
          <p:cNvPr id="8" name="Rectangle 7"/>
          <p:cNvSpPr/>
          <p:nvPr/>
        </p:nvSpPr>
        <p:spPr>
          <a:xfrm>
            <a:off x="787400" y="4393505"/>
            <a:ext cx="7518400" cy="923330"/>
          </a:xfrm>
          <a:prstGeom prst="rect">
            <a:avLst/>
          </a:prstGeom>
        </p:spPr>
        <p:txBody>
          <a:bodyPr wrap="square">
            <a:spAutoFit/>
          </a:bodyPr>
          <a:lstStyle/>
          <a:p>
            <a:r>
              <a:rPr lang="fr-CA" dirty="0"/>
              <a:t>En 2013, seulement 5% des 2600 publications scientifiques sur la </a:t>
            </a:r>
            <a:r>
              <a:rPr lang="fr-CA" dirty="0" smtClean="0"/>
              <a:t>pleine conscience </a:t>
            </a:r>
            <a:r>
              <a:rPr lang="fr-CA" dirty="0"/>
              <a:t>traitaient </a:t>
            </a:r>
            <a:r>
              <a:rPr lang="fr-CA" dirty="0" smtClean="0"/>
              <a:t>de résultats auprès d’enfants ou d’adolescents (Black, 2015). </a:t>
            </a:r>
            <a:endParaRPr lang="fr-FR" dirty="0"/>
          </a:p>
        </p:txBody>
      </p:sp>
      <p:sp>
        <p:nvSpPr>
          <p:cNvPr id="9" name="Espace réservé du pied de page 8"/>
          <p:cNvSpPr>
            <a:spLocks noGrp="1"/>
          </p:cNvSpPr>
          <p:nvPr>
            <p:ph type="ftr" sz="quarter" idx="11"/>
          </p:nvPr>
        </p:nvSpPr>
        <p:spPr/>
        <p:txBody>
          <a:bodyPr/>
          <a:lstStyle/>
          <a:p>
            <a:r>
              <a:rPr lang="fr-FR" smtClean="0"/>
              <a:t>Annie Devault, UQO</a:t>
            </a:r>
            <a:endParaRPr lang="fr-FR"/>
          </a:p>
        </p:txBody>
      </p:sp>
      <p:sp>
        <p:nvSpPr>
          <p:cNvPr id="3" name="Espace réservé du contenu 2"/>
          <p:cNvSpPr>
            <a:spLocks noGrp="1"/>
          </p:cNvSpPr>
          <p:nvPr>
            <p:ph idx="1"/>
          </p:nvPr>
        </p:nvSpPr>
        <p:spPr/>
        <p:txBody>
          <a:bodyPr/>
          <a:lstStyle/>
          <a:p>
            <a:endParaRPr lang="fr-FR"/>
          </a:p>
        </p:txBody>
      </p:sp>
    </p:spTree>
    <p:extLst>
      <p:ext uri="{BB962C8B-B14F-4D97-AF65-F5344CB8AC3E}">
        <p14:creationId xmlns:p14="http://schemas.microsoft.com/office/powerpoint/2010/main" val="153987859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dirty="0" smtClean="0"/>
              <a:t>Que disent les études qui ont mesuré l’impact de la pratique de la méditation chez les enfants?</a:t>
            </a:r>
            <a:endParaRPr lang="fr-FR" sz="2400" b="1" dirty="0"/>
          </a:p>
        </p:txBody>
      </p:sp>
      <p:sp>
        <p:nvSpPr>
          <p:cNvPr id="3" name="Espace réservé du contenu 2"/>
          <p:cNvSpPr>
            <a:spLocks noGrp="1"/>
          </p:cNvSpPr>
          <p:nvPr>
            <p:ph idx="1"/>
          </p:nvPr>
        </p:nvSpPr>
        <p:spPr/>
        <p:txBody>
          <a:bodyPr/>
          <a:lstStyle/>
          <a:p>
            <a:r>
              <a:rPr lang="fr-FR" dirty="0" smtClean="0"/>
              <a:t>Recension de 41 études (expérimentales et quasi-expérimentales) (Black, 2015)</a:t>
            </a:r>
          </a:p>
          <a:p>
            <a:pPr lvl="1"/>
            <a:r>
              <a:rPr lang="fr-FR" dirty="0" smtClean="0"/>
              <a:t>78% d’entre elles se basent sur des programmes offerts auprès d’une population d’enfants ou d’adolescents « à risque »</a:t>
            </a:r>
          </a:p>
          <a:p>
            <a:pPr lvl="1"/>
            <a:r>
              <a:rPr lang="fr-FR" dirty="0" smtClean="0"/>
              <a:t>Logique de prévention secondaire (intervention sélective)</a:t>
            </a:r>
            <a:endParaRPr lang="fr-FR" dirty="0"/>
          </a:p>
        </p:txBody>
      </p:sp>
      <p:sp>
        <p:nvSpPr>
          <p:cNvPr id="5" name="Espace réservé du pied de page 4"/>
          <p:cNvSpPr>
            <a:spLocks noGrp="1"/>
          </p:cNvSpPr>
          <p:nvPr>
            <p:ph type="ftr" sz="quarter" idx="11"/>
          </p:nvPr>
        </p:nvSpPr>
        <p:spPr/>
        <p:txBody>
          <a:bodyPr/>
          <a:lstStyle/>
          <a:p>
            <a:r>
              <a:rPr lang="fr-FR" smtClean="0"/>
              <a:t>Annie Devault, UQO</a:t>
            </a:r>
            <a:endParaRPr lang="fr-FR"/>
          </a:p>
        </p:txBody>
      </p:sp>
    </p:spTree>
    <p:extLst>
      <p:ext uri="{BB962C8B-B14F-4D97-AF65-F5344CB8AC3E}">
        <p14:creationId xmlns:p14="http://schemas.microsoft.com/office/powerpoint/2010/main" val="270141824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400" b="1" dirty="0" smtClean="0"/>
              <a:t>Limites des recherches</a:t>
            </a:r>
            <a:endParaRPr lang="fr-FR" sz="2400" b="1" dirty="0"/>
          </a:p>
        </p:txBody>
      </p:sp>
      <p:sp>
        <p:nvSpPr>
          <p:cNvPr id="3" name="Espace réservé du contenu 2"/>
          <p:cNvSpPr>
            <a:spLocks noGrp="1"/>
          </p:cNvSpPr>
          <p:nvPr>
            <p:ph idx="1"/>
          </p:nvPr>
        </p:nvSpPr>
        <p:spPr/>
        <p:txBody>
          <a:bodyPr/>
          <a:lstStyle/>
          <a:p>
            <a:endParaRPr lang="fr-FR" dirty="0" smtClean="0"/>
          </a:p>
          <a:p>
            <a:r>
              <a:rPr lang="fr-FR" dirty="0" smtClean="0"/>
              <a:t>Beaucoup de variabilité dans l’implantation des programmes</a:t>
            </a:r>
          </a:p>
          <a:p>
            <a:r>
              <a:rPr lang="fr-FR" dirty="0" smtClean="0"/>
              <a:t>Durée des pratiques avec les enfants</a:t>
            </a:r>
          </a:p>
          <a:p>
            <a:r>
              <a:rPr lang="fr-FR" dirty="0" smtClean="0"/>
              <a:t>Types de méditation variés</a:t>
            </a:r>
          </a:p>
          <a:p>
            <a:r>
              <a:rPr lang="fr-FR" dirty="0" smtClean="0"/>
              <a:t>Formation des enseignants</a:t>
            </a:r>
          </a:p>
          <a:p>
            <a:r>
              <a:rPr lang="fr-FR" dirty="0" smtClean="0"/>
              <a:t>Pratique des enseignants</a:t>
            </a:r>
            <a:endParaRPr lang="fr-FR" dirty="0"/>
          </a:p>
        </p:txBody>
      </p:sp>
      <p:sp>
        <p:nvSpPr>
          <p:cNvPr id="5" name="Espace réservé du pied de page 4"/>
          <p:cNvSpPr>
            <a:spLocks noGrp="1"/>
          </p:cNvSpPr>
          <p:nvPr>
            <p:ph type="ftr" sz="quarter" idx="11"/>
          </p:nvPr>
        </p:nvSpPr>
        <p:spPr/>
        <p:txBody>
          <a:bodyPr/>
          <a:lstStyle/>
          <a:p>
            <a:r>
              <a:rPr lang="fr-FR" smtClean="0"/>
              <a:t>Annie Devault, UQO</a:t>
            </a:r>
            <a:endParaRPr lang="fr-FR"/>
          </a:p>
        </p:txBody>
      </p:sp>
    </p:spTree>
    <p:extLst>
      <p:ext uri="{BB962C8B-B14F-4D97-AF65-F5344CB8AC3E}">
        <p14:creationId xmlns:p14="http://schemas.microsoft.com/office/powerpoint/2010/main" val="281325734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t>Comment adapter la pratique de la méditation pour des enfants?</a:t>
            </a:r>
            <a:endParaRPr lang="fr-FR" sz="2400" b="1" dirty="0"/>
          </a:p>
        </p:txBody>
      </p:sp>
      <p:sp>
        <p:nvSpPr>
          <p:cNvPr id="3" name="Espace réservé du contenu 2"/>
          <p:cNvSpPr>
            <a:spLocks noGrp="1"/>
          </p:cNvSpPr>
          <p:nvPr>
            <p:ph idx="1"/>
          </p:nvPr>
        </p:nvSpPr>
        <p:spPr/>
        <p:txBody>
          <a:bodyPr>
            <a:normAutofit fontScale="92500" lnSpcReduction="20000"/>
          </a:bodyPr>
          <a:lstStyle/>
          <a:p>
            <a:r>
              <a:rPr lang="fr-FR" dirty="0" smtClean="0"/>
              <a:t>Utilisation du jeu</a:t>
            </a:r>
          </a:p>
          <a:p>
            <a:r>
              <a:rPr lang="fr-FR" dirty="0" smtClean="0"/>
              <a:t>Métaphores, exercices expérientiels, </a:t>
            </a:r>
            <a:r>
              <a:rPr lang="fr-FR" dirty="0" err="1" smtClean="0"/>
              <a:t>multisensoriels</a:t>
            </a:r>
            <a:r>
              <a:rPr lang="fr-FR" dirty="0" smtClean="0"/>
              <a:t>, imagés (</a:t>
            </a:r>
            <a:r>
              <a:rPr lang="fr-FR" dirty="0" err="1" smtClean="0"/>
              <a:t>Coholic</a:t>
            </a:r>
            <a:r>
              <a:rPr lang="fr-FR" dirty="0" smtClean="0"/>
              <a:t> &amp; </a:t>
            </a:r>
            <a:r>
              <a:rPr lang="fr-FR" dirty="0" err="1" smtClean="0"/>
              <a:t>Eys</a:t>
            </a:r>
            <a:r>
              <a:rPr lang="fr-FR" dirty="0" smtClean="0"/>
              <a:t>, 2016)</a:t>
            </a:r>
          </a:p>
          <a:p>
            <a:r>
              <a:rPr lang="fr-FR" dirty="0" smtClean="0"/>
              <a:t>Exercices concrets faisant appel au corps et au mouvement (Gosselin &amp; Turgeon, 2015)</a:t>
            </a:r>
          </a:p>
          <a:p>
            <a:r>
              <a:rPr lang="fr-FR" dirty="0" smtClean="0"/>
              <a:t>Langage adapté à l’âge des enfants (</a:t>
            </a:r>
            <a:r>
              <a:rPr lang="fr-FR" dirty="0" err="1" smtClean="0"/>
              <a:t>Zack</a:t>
            </a:r>
            <a:r>
              <a:rPr lang="fr-FR" dirty="0" smtClean="0"/>
              <a:t> et al, 2014)</a:t>
            </a:r>
          </a:p>
          <a:p>
            <a:r>
              <a:rPr lang="fr-FR" dirty="0" smtClean="0"/>
              <a:t>Diminution de la durée des pratiques (Lyon &amp; </a:t>
            </a:r>
            <a:r>
              <a:rPr lang="fr-FR" dirty="0" err="1" smtClean="0"/>
              <a:t>DeLange</a:t>
            </a:r>
            <a:r>
              <a:rPr lang="fr-FR" dirty="0" smtClean="0"/>
              <a:t>, 2016)</a:t>
            </a:r>
          </a:p>
          <a:p>
            <a:r>
              <a:rPr lang="fr-FR" dirty="0" smtClean="0"/>
              <a:t>Intervention en groupe et intégration de la famille (Taylor &amp; </a:t>
            </a:r>
            <a:r>
              <a:rPr lang="fr-FR" dirty="0" err="1" smtClean="0"/>
              <a:t>Malboeuf</a:t>
            </a:r>
            <a:r>
              <a:rPr lang="fr-FR" dirty="0" smtClean="0"/>
              <a:t>-Hurtubise, 2016)</a:t>
            </a:r>
            <a:endParaRPr lang="fr-FR" dirty="0"/>
          </a:p>
        </p:txBody>
      </p:sp>
      <p:sp>
        <p:nvSpPr>
          <p:cNvPr id="5" name="Espace réservé du pied de page 4"/>
          <p:cNvSpPr>
            <a:spLocks noGrp="1"/>
          </p:cNvSpPr>
          <p:nvPr>
            <p:ph type="ftr" sz="quarter" idx="11"/>
          </p:nvPr>
        </p:nvSpPr>
        <p:spPr/>
        <p:txBody>
          <a:bodyPr/>
          <a:lstStyle/>
          <a:p>
            <a:r>
              <a:rPr lang="fr-FR" smtClean="0"/>
              <a:t>Annie Devault, UQO</a:t>
            </a:r>
            <a:endParaRPr lang="fr-FR"/>
          </a:p>
        </p:txBody>
      </p:sp>
    </p:spTree>
    <p:extLst>
      <p:ext uri="{BB962C8B-B14F-4D97-AF65-F5344CB8AC3E}">
        <p14:creationId xmlns:p14="http://schemas.microsoft.com/office/powerpoint/2010/main" val="188261725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4280</TotalTime>
  <Words>620</Words>
  <Application>Microsoft Macintosh PowerPoint</Application>
  <PresentationFormat>Présentation à l'écran (4:3)</PresentationFormat>
  <Paragraphs>122</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Austin</vt:lpstr>
      <vt:lpstr>Une proposition de séances de méditation pour des enfants issus de milieu défavorisé</vt:lpstr>
      <vt:lpstr>   Les ateliers du Docteur Zen</vt:lpstr>
      <vt:lpstr>Risques encourus par des enfants en contexte de vulnérabilité</vt:lpstr>
      <vt:lpstr>Risques encourus par des enfants en contexte de vulnérabilité</vt:lpstr>
      <vt:lpstr>Risques encourus par des enfants en contexte de vulnérabilité</vt:lpstr>
      <vt:lpstr>Définition de la pleine conscience</vt:lpstr>
      <vt:lpstr>Que disent les études qui ont mesuré l’impact de la pratique de la méditation chez les enfants?</vt:lpstr>
      <vt:lpstr>Limites des recherches</vt:lpstr>
      <vt:lpstr>Comment adapter la pratique de la méditation pour des enfants?</vt:lpstr>
      <vt:lpstr>Objectifs des ateliers du Docteur Zen</vt:lpstr>
      <vt:lpstr>Caractéristiques du programme</vt:lpstr>
      <vt:lpstr>Observations et constats</vt:lpstr>
      <vt:lpstr>Liste de références</vt:lpstr>
      <vt:lpstr>Présentation PowerPoint</vt:lpstr>
    </vt:vector>
  </TitlesOfParts>
  <Company>UQO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Annie Devault</dc:creator>
  <cp:lastModifiedBy>Annie Devault</cp:lastModifiedBy>
  <cp:revision>59</cp:revision>
  <dcterms:created xsi:type="dcterms:W3CDTF">2017-05-05T14:13:06Z</dcterms:created>
  <dcterms:modified xsi:type="dcterms:W3CDTF">2017-05-15T10:49:04Z</dcterms:modified>
</cp:coreProperties>
</file>